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328" r:id="rId6"/>
    <p:sldId id="258" r:id="rId7"/>
    <p:sldId id="259" r:id="rId8"/>
    <p:sldId id="275" r:id="rId9"/>
    <p:sldId id="276" r:id="rId10"/>
    <p:sldId id="277" r:id="rId11"/>
    <p:sldId id="342" r:id="rId12"/>
    <p:sldId id="340" r:id="rId13"/>
    <p:sldId id="257" r:id="rId14"/>
    <p:sldId id="304" r:id="rId15"/>
    <p:sldId id="335" r:id="rId16"/>
    <p:sldId id="333" r:id="rId17"/>
    <p:sldId id="334" r:id="rId18"/>
    <p:sldId id="336" r:id="rId19"/>
    <p:sldId id="314" r:id="rId20"/>
    <p:sldId id="327" r:id="rId21"/>
    <p:sldId id="297" r:id="rId22"/>
    <p:sldId id="293" r:id="rId23"/>
    <p:sldId id="264" r:id="rId24"/>
    <p:sldId id="329" r:id="rId25"/>
    <p:sldId id="330" r:id="rId26"/>
    <p:sldId id="33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3399"/>
    <a:srgbClr val="FF99FF"/>
    <a:srgbClr val="F4CB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8097" autoAdjust="0"/>
  </p:normalViewPr>
  <p:slideViewPr>
    <p:cSldViewPr snapToGrid="0">
      <p:cViewPr varScale="1">
        <p:scale>
          <a:sx n="56" d="100"/>
          <a:sy n="56" d="100"/>
        </p:scale>
        <p:origin x="12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934D8-F709-49DA-BC5C-119484BE527A}" type="datetimeFigureOut">
              <a:rPr lang="en-GB" smtClean="0"/>
              <a:t>13/12/2022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57E2B-D7B7-4E94-A27D-6D6ABC20D1AD}" type="slidenum">
              <a:rPr lang="en-GB" smtClean="0"/>
              <a:t>‹#›</a:t>
            </a:fld>
            <a:endParaRPr lang="en-GB"/>
          </a:p>
        </p:txBody>
      </p:sp>
    </p:spTree>
    <p:extLst>
      <p:ext uri="{BB962C8B-B14F-4D97-AF65-F5344CB8AC3E}">
        <p14:creationId xmlns:p14="http://schemas.microsoft.com/office/powerpoint/2010/main" val="241354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be encouraging…. Remember they are STUDY skills – it doesn’t matter that they’ve done their exams.  They should be getting their exam</a:t>
            </a:r>
            <a:r>
              <a:rPr lang="en-GB" baseline="0" dirty="0"/>
              <a:t> results/papers/PLCs and then they can use these skills/techniques to improve as soon as possible and not leave it all </a:t>
            </a:r>
            <a:r>
              <a:rPr lang="en-GB" baseline="0" dirty="0" err="1"/>
              <a:t>til</a:t>
            </a:r>
            <a:r>
              <a:rPr lang="en-GB" baseline="0" dirty="0"/>
              <a:t> the end of Year 11.</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484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a:t>
            </a:r>
            <a:r>
              <a:rPr lang="en-GB" baseline="0" dirty="0"/>
              <a:t> techniques they use at the moment and how they find them, how does the technique work? Can they give each other advice or tips?  What do they find hard?  Make them realise that it’s ok to find it difficult or not really know what you’re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82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a:t>
            </a:r>
            <a:r>
              <a:rPr lang="en-GB" baseline="0" dirty="0"/>
              <a:t> techniques they use at the moment and how they find them, how does the technique work? Can they give each other advice or tips?  What do they find hard?  Make them realise that it’s ok to find it difficult or not really know what you’re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72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get students to recreate a mind map without any resources.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808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it,</a:t>
            </a:r>
            <a:r>
              <a:rPr lang="en-GB" baseline="0" dirty="0"/>
              <a:t> then give them one flash card each to try and condense their mind map on to it.  They might need to have more than one go at this.</a:t>
            </a:r>
          </a:p>
          <a:p>
            <a:endParaRPr lang="en-GB" baseline="0" dirty="0"/>
          </a:p>
          <a:p>
            <a:r>
              <a:rPr lang="en-GB" baseline="0" dirty="0"/>
              <a:t>Only give them 10 </a:t>
            </a:r>
            <a:r>
              <a:rPr lang="en-GB" baseline="0" dirty="0" err="1"/>
              <a:t>mins</a:t>
            </a:r>
            <a:r>
              <a:rPr lang="en-GB" baseline="0" dirty="0"/>
              <a:t> to do it or you’ll be there forever!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9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53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54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these with them one by one</a:t>
            </a:r>
          </a:p>
        </p:txBody>
      </p:sp>
      <p:sp>
        <p:nvSpPr>
          <p:cNvPr id="4" name="Slide Number Placeholder 3"/>
          <p:cNvSpPr>
            <a:spLocks noGrp="1"/>
          </p:cNvSpPr>
          <p:nvPr>
            <p:ph type="sldNum" sz="quarter" idx="10"/>
          </p:nvPr>
        </p:nvSpPr>
        <p:spPr/>
        <p:txBody>
          <a:bodyPr/>
          <a:lstStyle/>
          <a:p>
            <a:fld id="{F7957E2B-D7B7-4E94-A27D-6D6ABC20D1AD}" type="slidenum">
              <a:rPr lang="en-GB" smtClean="0"/>
              <a:t>2</a:t>
            </a:fld>
            <a:endParaRPr lang="en-GB"/>
          </a:p>
        </p:txBody>
      </p:sp>
    </p:spTree>
    <p:extLst>
      <p:ext uri="{BB962C8B-B14F-4D97-AF65-F5344CB8AC3E}">
        <p14:creationId xmlns:p14="http://schemas.microsoft.com/office/powerpoint/2010/main" val="224472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a:t>
            </a:r>
            <a:r>
              <a:rPr lang="en-GB" baseline="0" dirty="0"/>
              <a:t> through the points, then show them the example on the next page</a:t>
            </a:r>
            <a:endParaRPr lang="en-GB" dirty="0"/>
          </a:p>
        </p:txBody>
      </p:sp>
      <p:sp>
        <p:nvSpPr>
          <p:cNvPr id="4" name="Slide Number Placeholder 3"/>
          <p:cNvSpPr>
            <a:spLocks noGrp="1"/>
          </p:cNvSpPr>
          <p:nvPr>
            <p:ph type="sldNum" sz="quarter" idx="10"/>
          </p:nvPr>
        </p:nvSpPr>
        <p:spPr/>
        <p:txBody>
          <a:bodyPr/>
          <a:lstStyle/>
          <a:p>
            <a:fld id="{F7957E2B-D7B7-4E94-A27D-6D6ABC20D1AD}" type="slidenum">
              <a:rPr lang="en-GB" smtClean="0"/>
              <a:t>4</a:t>
            </a:fld>
            <a:endParaRPr lang="en-GB"/>
          </a:p>
        </p:txBody>
      </p:sp>
    </p:spTree>
    <p:extLst>
      <p:ext uri="{BB962C8B-B14F-4D97-AF65-F5344CB8AC3E}">
        <p14:creationId xmlns:p14="http://schemas.microsoft.com/office/powerpoint/2010/main" val="391246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timings in the grey columns can be made by them – depending on the</a:t>
            </a:r>
            <a:r>
              <a:rPr lang="en-GB" baseline="0" dirty="0"/>
              <a:t> time they get home, the time they eat, go to bed etc.  Also if they go to some kind of club/activity (football, swimming </a:t>
            </a:r>
            <a:r>
              <a:rPr lang="en-GB" baseline="0" dirty="0" err="1"/>
              <a:t>etc</a:t>
            </a:r>
            <a:r>
              <a:rPr lang="en-GB" baseline="0" dirty="0"/>
              <a:t>) they can put that in.</a:t>
            </a:r>
            <a:endParaRPr lang="en-GB" dirty="0"/>
          </a:p>
        </p:txBody>
      </p:sp>
      <p:sp>
        <p:nvSpPr>
          <p:cNvPr id="4" name="Slide Number Placeholder 3"/>
          <p:cNvSpPr>
            <a:spLocks noGrp="1"/>
          </p:cNvSpPr>
          <p:nvPr>
            <p:ph type="sldNum" sz="quarter" idx="10"/>
          </p:nvPr>
        </p:nvSpPr>
        <p:spPr/>
        <p:txBody>
          <a:bodyPr/>
          <a:lstStyle/>
          <a:p>
            <a:fld id="{90F3AD5E-A37A-4EE9-8097-FF2161374D50}" type="slidenum">
              <a:rPr lang="en-GB" smtClean="0"/>
              <a:t>5</a:t>
            </a:fld>
            <a:endParaRPr lang="en-GB"/>
          </a:p>
        </p:txBody>
      </p:sp>
    </p:spTree>
    <p:extLst>
      <p:ext uri="{BB962C8B-B14F-4D97-AF65-F5344CB8AC3E}">
        <p14:creationId xmlns:p14="http://schemas.microsoft.com/office/powerpoint/2010/main" val="390835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them a blank</a:t>
            </a:r>
            <a:r>
              <a:rPr lang="en-GB" baseline="0" dirty="0"/>
              <a:t> copy to try – they might need some help!</a:t>
            </a:r>
            <a:endParaRPr lang="en-GB" dirty="0"/>
          </a:p>
        </p:txBody>
      </p:sp>
      <p:sp>
        <p:nvSpPr>
          <p:cNvPr id="4" name="Slide Number Placeholder 3"/>
          <p:cNvSpPr>
            <a:spLocks noGrp="1"/>
          </p:cNvSpPr>
          <p:nvPr>
            <p:ph type="sldNum" sz="quarter" idx="10"/>
          </p:nvPr>
        </p:nvSpPr>
        <p:spPr/>
        <p:txBody>
          <a:bodyPr/>
          <a:lstStyle/>
          <a:p>
            <a:fld id="{F7957E2B-D7B7-4E94-A27D-6D6ABC20D1AD}" type="slidenum">
              <a:rPr lang="en-GB" smtClean="0"/>
              <a:t>6</a:t>
            </a:fld>
            <a:endParaRPr lang="en-GB"/>
          </a:p>
        </p:txBody>
      </p:sp>
    </p:spTree>
    <p:extLst>
      <p:ext uri="{BB962C8B-B14F-4D97-AF65-F5344CB8AC3E}">
        <p14:creationId xmlns:p14="http://schemas.microsoft.com/office/powerpoint/2010/main" val="3395600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a:t>
            </a:r>
            <a:r>
              <a:rPr lang="en-GB" baseline="0" dirty="0"/>
              <a:t> techniques they use at the moment and how they find them, how does the technique work? Can they give each other advice or tips?  What do they find hard?  Make them realise that it’s ok to find it difficult or not really know what you’re doing.</a:t>
            </a:r>
            <a:endParaRPr lang="en-GB" dirty="0"/>
          </a:p>
        </p:txBody>
      </p:sp>
      <p:sp>
        <p:nvSpPr>
          <p:cNvPr id="4" name="Slide Number Placeholder 3"/>
          <p:cNvSpPr>
            <a:spLocks noGrp="1"/>
          </p:cNvSpPr>
          <p:nvPr>
            <p:ph type="sldNum" sz="quarter" idx="10"/>
          </p:nvPr>
        </p:nvSpPr>
        <p:spPr/>
        <p:txBody>
          <a:bodyPr/>
          <a:lstStyle/>
          <a:p>
            <a:fld id="{F7957E2B-D7B7-4E94-A27D-6D6ABC20D1AD}" type="slidenum">
              <a:rPr lang="en-GB" smtClean="0"/>
              <a:t>9</a:t>
            </a:fld>
            <a:endParaRPr lang="en-GB"/>
          </a:p>
        </p:txBody>
      </p:sp>
    </p:spTree>
    <p:extLst>
      <p:ext uri="{BB962C8B-B14F-4D97-AF65-F5344CB8AC3E}">
        <p14:creationId xmlns:p14="http://schemas.microsoft.com/office/powerpoint/2010/main" val="337486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Elaborate on each step a little bit – however the next few slides will go over specific techniques (flash cards, </a:t>
            </a:r>
            <a:r>
              <a:rPr lang="en-GB" dirty="0" err="1"/>
              <a:t>mindmaps</a:t>
            </a:r>
            <a:r>
              <a:rPr lang="en-GB" dirty="0"/>
              <a:t>, memory techniques etc). They have had an assembly on this you just need to consolidate it.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689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a:t>
            </a:r>
            <a:r>
              <a:rPr lang="en-GB" baseline="0" dirty="0"/>
              <a:t> techniques they use at the moment and how they find them, how does the technique work? Can they give each other advice or tips?  What do they find hard?  Make them realise that it’s ok to find it difficult or not really know what you’re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764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a:t>
            </a:r>
            <a:r>
              <a:rPr lang="en-GB" baseline="0" dirty="0"/>
              <a:t> techniques they use at the moment and how they find them, how does the technique work? Can they give each other advice or tips?  What do they find hard?  Make them realise that it’s ok to find it difficult or not really know what you’re doing.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957E2B-D7B7-4E94-A27D-6D6ABC20D1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3788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DC8B3A7-4495-492D-B352-D97F21167F7C}"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258717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8B3A7-4495-492D-B352-D97F21167F7C}"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100816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8B3A7-4495-492D-B352-D97F21167F7C}"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32979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C029-5FEE-4190-859B-77D02D92D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9E12C5-E66A-4882-91D6-E7CF98807B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556AB5-66D2-41B2-AF65-DE8F40D73FF2}"/>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5" name="Footer Placeholder 4">
            <a:extLst>
              <a:ext uri="{FF2B5EF4-FFF2-40B4-BE49-F238E27FC236}">
                <a16:creationId xmlns:a16="http://schemas.microsoft.com/office/drawing/2014/main" id="{5117BAE1-465D-4EE2-AB08-0BE5478A2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223152-FFBC-417F-AF93-8C8FD5D7DA5E}"/>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169622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F74C-733D-43D4-AF30-95A8989E33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71B8F0-6367-4B48-A4E0-E7FF8DBF62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B8F836-5DBA-4ABB-AACC-6F94770FE6C9}"/>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5" name="Footer Placeholder 4">
            <a:extLst>
              <a:ext uri="{FF2B5EF4-FFF2-40B4-BE49-F238E27FC236}">
                <a16:creationId xmlns:a16="http://schemas.microsoft.com/office/drawing/2014/main" id="{65E03167-C559-4E8A-9165-EB7870E856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16539-FDD4-4A01-B664-AD3F31270A64}"/>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1100507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96882-F03C-4FE2-89AD-B319A983D8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E21B54-DBF7-41D2-9651-85D83FB12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34A37C-9D0B-4099-A9E6-6D9B60DAFDE1}"/>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5" name="Footer Placeholder 4">
            <a:extLst>
              <a:ext uri="{FF2B5EF4-FFF2-40B4-BE49-F238E27FC236}">
                <a16:creationId xmlns:a16="http://schemas.microsoft.com/office/drawing/2014/main" id="{93419490-CE7C-43DE-8D00-8AEC92199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A700EC-16C7-4ACC-80C0-FE4EF4E44D24}"/>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2572185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2DE4-1EB6-41FD-8B0D-39FBCC53A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7C1C84-1EBE-4B3A-967C-922F56906F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A35CEA-A11D-4FEA-A009-D9759379BD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E278C0-5EA4-4CED-97E8-FC6AEBA8C872}"/>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6" name="Footer Placeholder 5">
            <a:extLst>
              <a:ext uri="{FF2B5EF4-FFF2-40B4-BE49-F238E27FC236}">
                <a16:creationId xmlns:a16="http://schemas.microsoft.com/office/drawing/2014/main" id="{BA3B1F5C-A849-4258-BC0D-12C9F760F8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AF1782-5BA2-43BD-B051-9DE842809C7C}"/>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3755830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D58D-F003-4395-9B1B-90A9810E57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4B0676-2E4A-478D-87C0-A8FABB446E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307DA6-E74E-4C2F-9541-B0E5FD7E79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077538-25D8-4175-863A-625FFEFF8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427F17-4A05-430E-93BA-5DAB636FC2B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D28BEF-FEEF-4D06-8583-E6AF091AA7B3}"/>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8" name="Footer Placeholder 7">
            <a:extLst>
              <a:ext uri="{FF2B5EF4-FFF2-40B4-BE49-F238E27FC236}">
                <a16:creationId xmlns:a16="http://schemas.microsoft.com/office/drawing/2014/main" id="{C442515E-124B-4628-ADE3-8CC5D3D899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C57B95-38C0-4FC9-AE2D-02DEE75B47A8}"/>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2087291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FAAE9-CBAB-4823-80E1-A82A825C51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4ECA82-C84C-4EA0-A36C-C00A0A7C9CC4}"/>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4" name="Footer Placeholder 3">
            <a:extLst>
              <a:ext uri="{FF2B5EF4-FFF2-40B4-BE49-F238E27FC236}">
                <a16:creationId xmlns:a16="http://schemas.microsoft.com/office/drawing/2014/main" id="{7B482753-2C64-43FC-9CD5-4EA62B32B1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6D1420-9905-41FF-8981-7D3456B833F5}"/>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1677704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9119B-0671-4211-A82B-179B27E45082}"/>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3" name="Footer Placeholder 2">
            <a:extLst>
              <a:ext uri="{FF2B5EF4-FFF2-40B4-BE49-F238E27FC236}">
                <a16:creationId xmlns:a16="http://schemas.microsoft.com/office/drawing/2014/main" id="{C113EB5E-8D4A-406E-AFB4-8C2F75807F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D9D6FA-69D9-4C6A-83D2-710E3CE9D513}"/>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1013063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7EE0-5774-4CD3-AE8D-D0940C17B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1559E47-D0AE-492D-B06E-B7F3A03AF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BD6C7C-8677-4314-942B-97D764B2F7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602AD-68AC-4735-9540-EC6B13207CAA}"/>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6" name="Footer Placeholder 5">
            <a:extLst>
              <a:ext uri="{FF2B5EF4-FFF2-40B4-BE49-F238E27FC236}">
                <a16:creationId xmlns:a16="http://schemas.microsoft.com/office/drawing/2014/main" id="{5873931D-D3F8-4AA1-BA0B-FB5ADF40E9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1856A9-5283-432F-A1B3-955B241931CD}"/>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156395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DC8B3A7-4495-492D-B352-D97F21167F7C}"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875882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4D7D-0F0A-4331-9038-6B3BFDE60E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7DC24E-3C19-4CC3-B564-290D50E8BF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DDB84D-7298-4000-8BFA-34E0CB0E02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A89151-3D29-4258-8EBE-661A490774FC}"/>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6" name="Footer Placeholder 5">
            <a:extLst>
              <a:ext uri="{FF2B5EF4-FFF2-40B4-BE49-F238E27FC236}">
                <a16:creationId xmlns:a16="http://schemas.microsoft.com/office/drawing/2014/main" id="{6AD9EF1F-253B-4D30-BA32-483A236C48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2C022F-0CA2-43FA-AD85-AE3ECE8359C7}"/>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3304466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C768-029F-44FF-857A-B502B81972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2570DB-D92B-4689-A4F4-5B452C9CEA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9BDBC-1DF3-49E9-860A-69813374CA8E}"/>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5" name="Footer Placeholder 4">
            <a:extLst>
              <a:ext uri="{FF2B5EF4-FFF2-40B4-BE49-F238E27FC236}">
                <a16:creationId xmlns:a16="http://schemas.microsoft.com/office/drawing/2014/main" id="{85DC5B28-D63B-46E3-AFB7-A82C52EC1F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12341-015B-4E62-862A-D421536F19CE}"/>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3857656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DCA81B-16F3-433B-B862-79A19AF3F3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5A6512-B7CD-451F-902B-710CDAAFD4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FBEC7-7827-4D3B-B171-FE716E9ED865}"/>
              </a:ext>
            </a:extLst>
          </p:cNvPr>
          <p:cNvSpPr>
            <a:spLocks noGrp="1"/>
          </p:cNvSpPr>
          <p:nvPr>
            <p:ph type="dt" sz="half" idx="10"/>
          </p:nvPr>
        </p:nvSpPr>
        <p:spPr/>
        <p:txBody>
          <a:bodyPr/>
          <a:lstStyle/>
          <a:p>
            <a:fld id="{D53D24B5-865B-445C-80C3-EAF0ADDA6AA2}" type="datetimeFigureOut">
              <a:rPr lang="en-GB" smtClean="0"/>
              <a:t>13/12/2022</a:t>
            </a:fld>
            <a:endParaRPr lang="en-GB"/>
          </a:p>
        </p:txBody>
      </p:sp>
      <p:sp>
        <p:nvSpPr>
          <p:cNvPr id="5" name="Footer Placeholder 4">
            <a:extLst>
              <a:ext uri="{FF2B5EF4-FFF2-40B4-BE49-F238E27FC236}">
                <a16:creationId xmlns:a16="http://schemas.microsoft.com/office/drawing/2014/main" id="{F950538E-7724-4E38-888C-DE238F315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08BAB6-BEA1-4093-B004-2D1AED88028E}"/>
              </a:ext>
            </a:extLst>
          </p:cNvPr>
          <p:cNvSpPr>
            <a:spLocks noGrp="1"/>
          </p:cNvSpPr>
          <p:nvPr>
            <p:ph type="sldNum" sz="quarter" idx="12"/>
          </p:nvPr>
        </p:nvSpPr>
        <p:spPr/>
        <p:txBody>
          <a:bodyPr/>
          <a:lstStyle/>
          <a:p>
            <a:fld id="{E3A3C6BF-8074-4B68-917C-634F8ED8C470}" type="slidenum">
              <a:rPr lang="en-GB" smtClean="0"/>
              <a:t>‹#›</a:t>
            </a:fld>
            <a:endParaRPr lang="en-GB"/>
          </a:p>
        </p:txBody>
      </p:sp>
    </p:spTree>
    <p:extLst>
      <p:ext uri="{BB962C8B-B14F-4D97-AF65-F5344CB8AC3E}">
        <p14:creationId xmlns:p14="http://schemas.microsoft.com/office/powerpoint/2010/main" val="206626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8B3A7-4495-492D-B352-D97F21167F7C}" type="datetimeFigureOut">
              <a:rPr lang="en-GB" smtClean="0"/>
              <a:t>13/12/2022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1821175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DC8B3A7-4495-492D-B352-D97F21167F7C}" type="datetimeFigureOut">
              <a:rPr lang="en-GB" smtClean="0"/>
              <a:t>13/12/2022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257757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DC8B3A7-4495-492D-B352-D97F21167F7C}" type="datetimeFigureOut">
              <a:rPr lang="en-GB" smtClean="0"/>
              <a:t>13/12/2022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631436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DC8B3A7-4495-492D-B352-D97F21167F7C}" type="datetimeFigureOut">
              <a:rPr lang="en-GB" smtClean="0"/>
              <a:t>13/12/2022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192687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8B3A7-4495-492D-B352-D97F21167F7C}" type="datetimeFigureOut">
              <a:rPr lang="en-GB" smtClean="0"/>
              <a:t>13/12/2022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58979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C8B3A7-4495-492D-B352-D97F21167F7C}" type="datetimeFigureOut">
              <a:rPr lang="en-GB" smtClean="0"/>
              <a:t>13/12/2022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203637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C8B3A7-4495-492D-B352-D97F21167F7C}" type="datetimeFigureOut">
              <a:rPr lang="en-GB" smtClean="0"/>
              <a:t>13/12/2022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6B6122-178D-46A0-B8ED-629404914AA5}" type="slidenum">
              <a:rPr lang="en-GB" smtClean="0"/>
              <a:t>‹#›</a:t>
            </a:fld>
            <a:endParaRPr lang="en-GB"/>
          </a:p>
        </p:txBody>
      </p:sp>
    </p:spTree>
    <p:extLst>
      <p:ext uri="{BB962C8B-B14F-4D97-AF65-F5344CB8AC3E}">
        <p14:creationId xmlns:p14="http://schemas.microsoft.com/office/powerpoint/2010/main" val="228702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8B3A7-4495-492D-B352-D97F21167F7C}" type="datetimeFigureOut">
              <a:rPr lang="en-GB" smtClean="0"/>
              <a:t>13/12/2022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B6122-178D-46A0-B8ED-629404914AA5}" type="slidenum">
              <a:rPr lang="en-GB" smtClean="0"/>
              <a:t>‹#›</a:t>
            </a:fld>
            <a:endParaRPr lang="en-GB"/>
          </a:p>
        </p:txBody>
      </p:sp>
    </p:spTree>
    <p:extLst>
      <p:ext uri="{BB962C8B-B14F-4D97-AF65-F5344CB8AC3E}">
        <p14:creationId xmlns:p14="http://schemas.microsoft.com/office/powerpoint/2010/main" val="2677391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9FC5C-00AB-48F5-B33E-5476CFC3BD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F5580E-FD6D-418E-BB6F-602AF6F92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A5DA5-7854-47C1-8D10-A32C339792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D24B5-865B-445C-80C3-EAF0ADDA6AA2}" type="datetimeFigureOut">
              <a:rPr lang="en-GB" smtClean="0"/>
              <a:t>13/12/2022</a:t>
            </a:fld>
            <a:endParaRPr lang="en-GB"/>
          </a:p>
        </p:txBody>
      </p:sp>
      <p:sp>
        <p:nvSpPr>
          <p:cNvPr id="5" name="Footer Placeholder 4">
            <a:extLst>
              <a:ext uri="{FF2B5EF4-FFF2-40B4-BE49-F238E27FC236}">
                <a16:creationId xmlns:a16="http://schemas.microsoft.com/office/drawing/2014/main" id="{4F340500-89F4-4314-94E4-217307C79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22789C-646A-4B01-831A-1DDDBE4A0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3C6BF-8074-4B68-917C-634F8ED8C470}" type="slidenum">
              <a:rPr lang="en-GB" smtClean="0"/>
              <a:t>‹#›</a:t>
            </a:fld>
            <a:endParaRPr lang="en-GB"/>
          </a:p>
        </p:txBody>
      </p:sp>
    </p:spTree>
    <p:extLst>
      <p:ext uri="{BB962C8B-B14F-4D97-AF65-F5344CB8AC3E}">
        <p14:creationId xmlns:p14="http://schemas.microsoft.com/office/powerpoint/2010/main" val="382370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youtube.com/watch?v=mzCEJVtED0U" TargetMode="Externa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6" name="TextBox 5"/>
          <p:cNvSpPr txBox="1"/>
          <p:nvPr/>
        </p:nvSpPr>
        <p:spPr>
          <a:xfrm>
            <a:off x="2511189" y="143567"/>
            <a:ext cx="7932808" cy="2862322"/>
          </a:xfrm>
          <a:prstGeom prst="rect">
            <a:avLst/>
          </a:prstGeom>
          <a:solidFill>
            <a:srgbClr val="F4CB1C"/>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KS3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Study Skills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dirty="0">
                <a:solidFill>
                  <a:prstClr val="black"/>
                </a:solidFill>
                <a:latin typeface="Calibri" panose="020F0502020204030204"/>
              </a:rPr>
              <a:t>2022</a:t>
            </a:r>
            <a:endPar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3024848" y="3164933"/>
            <a:ext cx="7419149" cy="3046988"/>
          </a:xfrm>
          <a:prstGeom prst="rect">
            <a:avLst/>
          </a:prstGeom>
          <a:solidFill>
            <a:schemeClr val="accent1">
              <a:lumMod val="60000"/>
              <a:lumOff val="4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Light" panose="020F0302020204030204"/>
                <a:ea typeface="+mn-ea"/>
                <a:cs typeface="+mn-cs"/>
              </a:rPr>
              <a:t>Today we will be looking at: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rPr>
              <a:t> Top tips for studying</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rPr>
              <a:t> How to actually do it!</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rPr>
              <a:t> Use of different revision techniques</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rPr>
              <a:t> Memory techniques </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3200" b="1" i="0" u="none" strike="noStrike" kern="1200" cap="none" spc="0" normalizeH="0" baseline="0" noProof="0" dirty="0">
                <a:ln>
                  <a:noFill/>
                </a:ln>
                <a:solidFill>
                  <a:prstClr val="black"/>
                </a:solidFill>
                <a:effectLst/>
                <a:uLnTx/>
                <a:uFillTx/>
                <a:latin typeface="Calibri Light" panose="020F0302020204030204"/>
                <a:ea typeface="+mn-ea"/>
                <a:cs typeface="+mn-cs"/>
              </a:rPr>
              <a:t> Making a study timetable </a:t>
            </a:r>
          </a:p>
        </p:txBody>
      </p:sp>
    </p:spTree>
    <p:extLst>
      <p:ext uri="{BB962C8B-B14F-4D97-AF65-F5344CB8AC3E}">
        <p14:creationId xmlns:p14="http://schemas.microsoft.com/office/powerpoint/2010/main" val="37290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vectorstock_1727643.jpg">
            <a:extLst>
              <a:ext uri="{FF2B5EF4-FFF2-40B4-BE49-F238E27FC236}">
                <a16:creationId xmlns:a16="http://schemas.microsoft.com/office/drawing/2014/main" id="{CC163C5A-FB21-4779-8C53-8DF934303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5" name="Oval 4">
            <a:extLst>
              <a:ext uri="{FF2B5EF4-FFF2-40B4-BE49-F238E27FC236}">
                <a16:creationId xmlns:a16="http://schemas.microsoft.com/office/drawing/2014/main" id="{8286C963-83E4-475E-8A45-849B39D4B99B}"/>
              </a:ext>
            </a:extLst>
          </p:cNvPr>
          <p:cNvSpPr/>
          <p:nvPr/>
        </p:nvSpPr>
        <p:spPr>
          <a:xfrm>
            <a:off x="78658" y="1929403"/>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Identify </a:t>
            </a:r>
          </a:p>
        </p:txBody>
      </p:sp>
      <p:sp>
        <p:nvSpPr>
          <p:cNvPr id="6" name="Right Arrow 7">
            <a:extLst>
              <a:ext uri="{FF2B5EF4-FFF2-40B4-BE49-F238E27FC236}">
                <a16:creationId xmlns:a16="http://schemas.microsoft.com/office/drawing/2014/main" id="{E0F4C1C9-0BD7-4F31-8525-50B1506D265C}"/>
              </a:ext>
            </a:extLst>
          </p:cNvPr>
          <p:cNvSpPr/>
          <p:nvPr/>
        </p:nvSpPr>
        <p:spPr>
          <a:xfrm>
            <a:off x="1582992" y="2212944"/>
            <a:ext cx="1061884" cy="7897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FCA172A-5122-4B54-A8DB-8F30B2D7A611}"/>
              </a:ext>
            </a:extLst>
          </p:cNvPr>
          <p:cNvSpPr/>
          <p:nvPr/>
        </p:nvSpPr>
        <p:spPr>
          <a:xfrm>
            <a:off x="2689118" y="1929403"/>
            <a:ext cx="1504334"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Recognise</a:t>
            </a:r>
          </a:p>
        </p:txBody>
      </p:sp>
      <p:sp>
        <p:nvSpPr>
          <p:cNvPr id="8" name="Right Arrow 9">
            <a:extLst>
              <a:ext uri="{FF2B5EF4-FFF2-40B4-BE49-F238E27FC236}">
                <a16:creationId xmlns:a16="http://schemas.microsoft.com/office/drawing/2014/main" id="{44120672-AF36-4E85-9107-B26C433A5D76}"/>
              </a:ext>
            </a:extLst>
          </p:cNvPr>
          <p:cNvSpPr/>
          <p:nvPr/>
        </p:nvSpPr>
        <p:spPr>
          <a:xfrm>
            <a:off x="4193452" y="2212944"/>
            <a:ext cx="1061884" cy="7897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DAEB743-DEB7-411E-ACD0-3AFD6F50D2E7}"/>
              </a:ext>
            </a:extLst>
          </p:cNvPr>
          <p:cNvSpPr/>
          <p:nvPr/>
        </p:nvSpPr>
        <p:spPr>
          <a:xfrm>
            <a:off x="5299578" y="1929403"/>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Transfer</a:t>
            </a:r>
          </a:p>
        </p:txBody>
      </p:sp>
      <p:sp>
        <p:nvSpPr>
          <p:cNvPr id="10" name="Right Arrow 11">
            <a:extLst>
              <a:ext uri="{FF2B5EF4-FFF2-40B4-BE49-F238E27FC236}">
                <a16:creationId xmlns:a16="http://schemas.microsoft.com/office/drawing/2014/main" id="{1D17F550-2D1D-42E4-8D3E-501C6ADE2636}"/>
              </a:ext>
            </a:extLst>
          </p:cNvPr>
          <p:cNvSpPr/>
          <p:nvPr/>
        </p:nvSpPr>
        <p:spPr>
          <a:xfrm>
            <a:off x="6803912" y="2212944"/>
            <a:ext cx="1061884" cy="7897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634D3DDE-52BC-437C-9723-FD3949A00535}"/>
              </a:ext>
            </a:extLst>
          </p:cNvPr>
          <p:cNvSpPr/>
          <p:nvPr/>
        </p:nvSpPr>
        <p:spPr>
          <a:xfrm>
            <a:off x="7924788" y="1929403"/>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Memorise</a:t>
            </a:r>
          </a:p>
        </p:txBody>
      </p:sp>
      <p:sp>
        <p:nvSpPr>
          <p:cNvPr id="12" name="Right Arrow 13">
            <a:extLst>
              <a:ext uri="{FF2B5EF4-FFF2-40B4-BE49-F238E27FC236}">
                <a16:creationId xmlns:a16="http://schemas.microsoft.com/office/drawing/2014/main" id="{EBCE1F92-2A12-4503-9AF4-42F79AC1AD33}"/>
              </a:ext>
            </a:extLst>
          </p:cNvPr>
          <p:cNvSpPr/>
          <p:nvPr/>
        </p:nvSpPr>
        <p:spPr>
          <a:xfrm>
            <a:off x="9429122" y="2212944"/>
            <a:ext cx="1061884" cy="78976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2496D1B-32B9-4B93-BF8F-0AAE1FF06ABC}"/>
              </a:ext>
            </a:extLst>
          </p:cNvPr>
          <p:cNvSpPr/>
          <p:nvPr/>
        </p:nvSpPr>
        <p:spPr>
          <a:xfrm>
            <a:off x="10515599" y="1929401"/>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Practise</a:t>
            </a:r>
          </a:p>
        </p:txBody>
      </p:sp>
      <p:sp>
        <p:nvSpPr>
          <p:cNvPr id="14" name="Rectangle 13">
            <a:extLst>
              <a:ext uri="{FF2B5EF4-FFF2-40B4-BE49-F238E27FC236}">
                <a16:creationId xmlns:a16="http://schemas.microsoft.com/office/drawing/2014/main" id="{0446A3C1-1F79-4705-AB11-EDF15118E24C}"/>
              </a:ext>
            </a:extLst>
          </p:cNvPr>
          <p:cNvSpPr/>
          <p:nvPr/>
        </p:nvSpPr>
        <p:spPr>
          <a:xfrm>
            <a:off x="116956" y="3390728"/>
            <a:ext cx="1915043" cy="1323439"/>
          </a:xfrm>
          <a:prstGeom prst="rect">
            <a:avLst/>
          </a:prstGeom>
          <a:solidFill>
            <a:srgbClr val="F4CB1C"/>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Step 1:</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endParaRPr lang="en-GB" sz="1600" dirty="0">
              <a:solidFill>
                <a:prstClr val="black"/>
              </a:solidFill>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Mind Map (or Brain Dump) </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to see what they know without any revision material</a:t>
            </a:r>
          </a:p>
        </p:txBody>
      </p:sp>
      <p:sp>
        <p:nvSpPr>
          <p:cNvPr id="15" name="Rectangle 14">
            <a:extLst>
              <a:ext uri="{FF2B5EF4-FFF2-40B4-BE49-F238E27FC236}">
                <a16:creationId xmlns:a16="http://schemas.microsoft.com/office/drawing/2014/main" id="{321C4E49-385F-4E50-9907-65F4FA05BBCD}"/>
              </a:ext>
            </a:extLst>
          </p:cNvPr>
          <p:cNvSpPr/>
          <p:nvPr/>
        </p:nvSpPr>
        <p:spPr>
          <a:xfrm>
            <a:off x="2647246" y="3416026"/>
            <a:ext cx="1808640" cy="1815882"/>
          </a:xfrm>
          <a:prstGeom prst="rect">
            <a:avLst/>
          </a:prstGeom>
          <a:solidFill>
            <a:srgbClr val="F4CB1C"/>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Step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Following this process, use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PLC/topic checklist </a:t>
            </a:r>
            <a:r>
              <a:rPr kumimoji="0" lang="en-GB" sz="1600" b="1" i="0" u="none" strike="noStrike" kern="1200" cap="none" spc="0" normalizeH="0" baseline="0" noProof="0" dirty="0" err="1">
                <a:ln>
                  <a:noFill/>
                </a:ln>
                <a:solidFill>
                  <a:prstClr val="black"/>
                </a:solidFill>
                <a:effectLst/>
                <a:uLnTx/>
                <a:uFillTx/>
                <a:latin typeface="Calibri" pitchFamily="34" charset="0"/>
                <a:ea typeface="Calibri" pitchFamily="34" charset="0"/>
                <a:cs typeface="Times New Roman" pitchFamily="18" charset="0"/>
              </a:rPr>
              <a:t>s</a:t>
            </a:r>
            <a:r>
              <a:rPr kumimoji="0" lang="en-GB" sz="1600" b="0" i="0" u="none" strike="noStrike" kern="1200" cap="none" spc="0" normalizeH="0" baseline="0" noProof="0" dirty="0" err="1">
                <a:ln>
                  <a:noFill/>
                </a:ln>
                <a:solidFill>
                  <a:prstClr val="black"/>
                </a:solidFill>
                <a:effectLst/>
                <a:uLnTx/>
                <a:uFillTx/>
                <a:latin typeface="Calibri" pitchFamily="34" charset="0"/>
                <a:ea typeface="Calibri" pitchFamily="34" charset="0"/>
                <a:cs typeface="Times New Roman" pitchFamily="18" charset="0"/>
              </a:rPr>
              <a:t>to</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identify/RAG</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rate</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the topics they need to revise.</a:t>
            </a:r>
          </a:p>
        </p:txBody>
      </p:sp>
      <p:sp>
        <p:nvSpPr>
          <p:cNvPr id="16" name="Rectangle 15">
            <a:extLst>
              <a:ext uri="{FF2B5EF4-FFF2-40B4-BE49-F238E27FC236}">
                <a16:creationId xmlns:a16="http://schemas.microsoft.com/office/drawing/2014/main" id="{15B3B5AC-0C35-4BF0-AAB8-43ECF80AC4B1}"/>
              </a:ext>
            </a:extLst>
          </p:cNvPr>
          <p:cNvSpPr/>
          <p:nvPr/>
        </p:nvSpPr>
        <p:spPr>
          <a:xfrm>
            <a:off x="4702629" y="3351430"/>
            <a:ext cx="3159075" cy="2062103"/>
          </a:xfrm>
          <a:prstGeom prst="rect">
            <a:avLst/>
          </a:prstGeom>
          <a:solidFill>
            <a:srgbClr val="F4CB1C"/>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Step 3: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Students</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t</a:t>
            </a:r>
            <a:r>
              <a:rPr kumimoji="0" lang="en-GB" sz="1600" b="1" i="0" u="none" strike="noStrike" kern="1200" cap="none" spc="0" normalizeH="0" baseline="0" noProof="0" dirty="0" err="1">
                <a:ln>
                  <a:noFill/>
                </a:ln>
                <a:solidFill>
                  <a:prstClr val="black"/>
                </a:solidFill>
                <a:effectLst/>
                <a:uLnTx/>
                <a:uFillTx/>
                <a:latin typeface="Calibri" pitchFamily="34" charset="0"/>
                <a:ea typeface="Calibri" pitchFamily="34" charset="0"/>
                <a:cs typeface="Times New Roman" pitchFamily="18" charset="0"/>
              </a:rPr>
              <a:t>ransfer</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new key facts, key words, processes</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definitions</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from revision material to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flash cards</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Revision material</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knowledge organisers GCSE revision books/ subject booklets</a:t>
            </a:r>
            <a:endPar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endParaRPr>
          </a:p>
        </p:txBody>
      </p:sp>
      <p:sp>
        <p:nvSpPr>
          <p:cNvPr id="17" name="Rectangle 16">
            <a:extLst>
              <a:ext uri="{FF2B5EF4-FFF2-40B4-BE49-F238E27FC236}">
                <a16:creationId xmlns:a16="http://schemas.microsoft.com/office/drawing/2014/main" id="{A2CF8D8B-62BF-423D-ADA5-1D9F51C02297}"/>
              </a:ext>
            </a:extLst>
          </p:cNvPr>
          <p:cNvSpPr/>
          <p:nvPr/>
        </p:nvSpPr>
        <p:spPr>
          <a:xfrm>
            <a:off x="7980466" y="3413523"/>
            <a:ext cx="1448656" cy="1569660"/>
          </a:xfrm>
          <a:prstGeom prst="rect">
            <a:avLst/>
          </a:prstGeom>
          <a:solidFill>
            <a:srgbClr val="F4CB1C"/>
          </a:solid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Step 4:</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Students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m</a:t>
            </a:r>
            <a:r>
              <a:rPr kumimoji="0" lang="en-GB" sz="1600" b="1" i="0" u="none" strike="noStrike" kern="1200" cap="none" spc="0" normalizeH="0" baseline="0" noProof="0" dirty="0" err="1">
                <a:ln>
                  <a:noFill/>
                </a:ln>
                <a:solidFill>
                  <a:prstClr val="black"/>
                </a:solidFill>
                <a:effectLst/>
                <a:uLnTx/>
                <a:uFillTx/>
                <a:latin typeface="Calibri" pitchFamily="34" charset="0"/>
                <a:ea typeface="Calibri" pitchFamily="34" charset="0"/>
                <a:cs typeface="Times New Roman" pitchFamily="18" charset="0"/>
              </a:rPr>
              <a:t>emorise</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the information</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 using </a:t>
            </a: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the flash cards</a:t>
            </a:r>
            <a:endPar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8" name="Rectangle 17">
            <a:extLst>
              <a:ext uri="{FF2B5EF4-FFF2-40B4-BE49-F238E27FC236}">
                <a16:creationId xmlns:a16="http://schemas.microsoft.com/office/drawing/2014/main" id="{6EC1FEB3-6F17-47B3-8C73-927F1CAB723D}"/>
              </a:ext>
            </a:extLst>
          </p:cNvPr>
          <p:cNvSpPr/>
          <p:nvPr/>
        </p:nvSpPr>
        <p:spPr>
          <a:xfrm>
            <a:off x="10160000" y="3406116"/>
            <a:ext cx="1913238" cy="1077218"/>
          </a:xfrm>
          <a:prstGeom prst="rect">
            <a:avLst/>
          </a:prstGeom>
          <a:solidFill>
            <a:srgbClr val="F4CB1C"/>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Step 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Use the same test in Step 1 </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to see how much </a:t>
            </a:r>
            <a:r>
              <a:rPr lang="en-GB" sz="1600" dirty="0">
                <a:solidFill>
                  <a:prstClr val="black"/>
                </a:solidFill>
                <a:latin typeface="Calibri" pitchFamily="34" charset="0"/>
                <a:ea typeface="Calibri" pitchFamily="34" charset="0"/>
                <a:cs typeface="Times New Roman" pitchFamily="18" charset="0"/>
              </a:rPr>
              <a:t>you</a:t>
            </a:r>
            <a:r>
              <a:rPr kumimoji="0" lang="en-GB" sz="1600" b="0"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’ve learnt</a:t>
            </a:r>
          </a:p>
        </p:txBody>
      </p:sp>
      <p:sp>
        <p:nvSpPr>
          <p:cNvPr id="22" name="Title 1">
            <a:extLst>
              <a:ext uri="{FF2B5EF4-FFF2-40B4-BE49-F238E27FC236}">
                <a16:creationId xmlns:a16="http://schemas.microsoft.com/office/drawing/2014/main" id="{08DA40FA-1044-4184-A27C-AE1812CBB7E2}"/>
              </a:ext>
            </a:extLst>
          </p:cNvPr>
          <p:cNvSpPr txBox="1">
            <a:spLocks/>
          </p:cNvSpPr>
          <p:nvPr/>
        </p:nvSpPr>
        <p:spPr>
          <a:xfrm>
            <a:off x="1582992" y="499183"/>
            <a:ext cx="9022909" cy="858965"/>
          </a:xfrm>
          <a:prstGeom prst="rect">
            <a:avLst/>
          </a:prstGeom>
          <a:solidFill>
            <a:srgbClr val="F4CB1C"/>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800" b="1" i="0" u="sng" strike="noStrike" kern="1200" cap="none" spc="0" normalizeH="0" baseline="0" noProof="0" dirty="0">
                <a:ln>
                  <a:noFill/>
                </a:ln>
                <a:solidFill>
                  <a:prstClr val="black"/>
                </a:solidFill>
                <a:effectLst/>
                <a:uLnTx/>
                <a:uFillTx/>
                <a:latin typeface="Calibri" panose="020F0502020204030204"/>
                <a:ea typeface="+mn-ea"/>
                <a:cs typeface="+mn-cs"/>
              </a:rPr>
              <a:t>Revision lesson structure</a:t>
            </a:r>
            <a:endParaRPr kumimoji="0" lang="en-GB" sz="3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17622AD0-840B-43DC-956C-3E104E1710B9}"/>
              </a:ext>
            </a:extLst>
          </p:cNvPr>
          <p:cNvSpPr txBox="1">
            <a:spLocks/>
          </p:cNvSpPr>
          <p:nvPr/>
        </p:nvSpPr>
        <p:spPr>
          <a:xfrm>
            <a:off x="117891" y="5542543"/>
            <a:ext cx="1914108" cy="756375"/>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200" b="1" i="0" strike="noStrike" kern="1200" cap="none" spc="0" normalizeH="0" baseline="0" noProof="0" dirty="0">
                <a:ln>
                  <a:noFill/>
                </a:ln>
                <a:solidFill>
                  <a:schemeClr val="bg1"/>
                </a:solidFill>
                <a:effectLst/>
                <a:uLnTx/>
                <a:uFillTx/>
                <a:latin typeface="Calibri" panose="020F0502020204030204"/>
                <a:ea typeface="+mj-ea"/>
                <a:cs typeface="+mj-cs"/>
              </a:rPr>
              <a:t>Retrieval practice</a:t>
            </a:r>
            <a:endParaRPr kumimoji="0" lang="en-GB" sz="22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23" name="Title 1">
            <a:extLst>
              <a:ext uri="{FF2B5EF4-FFF2-40B4-BE49-F238E27FC236}">
                <a16:creationId xmlns:a16="http://schemas.microsoft.com/office/drawing/2014/main" id="{91F58BA4-577F-44CC-A90B-BCC292CF7D02}"/>
              </a:ext>
            </a:extLst>
          </p:cNvPr>
          <p:cNvSpPr txBox="1">
            <a:spLocks/>
          </p:cNvSpPr>
          <p:nvPr/>
        </p:nvSpPr>
        <p:spPr>
          <a:xfrm>
            <a:off x="10288823" y="5542543"/>
            <a:ext cx="1784415" cy="756375"/>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200" b="1" i="0" strike="noStrike" kern="1200" cap="none" spc="0" normalizeH="0" baseline="0" noProof="0" dirty="0">
                <a:ln>
                  <a:noFill/>
                </a:ln>
                <a:solidFill>
                  <a:schemeClr val="bg1"/>
                </a:solidFill>
                <a:effectLst/>
                <a:uLnTx/>
                <a:uFillTx/>
                <a:latin typeface="Calibri" panose="020F0502020204030204"/>
                <a:ea typeface="+mj-ea"/>
                <a:cs typeface="+mj-cs"/>
              </a:rPr>
              <a:t>Spaced practice</a:t>
            </a:r>
            <a:endParaRPr kumimoji="0" lang="en-GB" sz="22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24" name="Title 1">
            <a:extLst>
              <a:ext uri="{FF2B5EF4-FFF2-40B4-BE49-F238E27FC236}">
                <a16:creationId xmlns:a16="http://schemas.microsoft.com/office/drawing/2014/main" id="{95CC87D1-2B37-49B7-866F-12632B08C62D}"/>
              </a:ext>
            </a:extLst>
          </p:cNvPr>
          <p:cNvSpPr txBox="1">
            <a:spLocks/>
          </p:cNvSpPr>
          <p:nvPr/>
        </p:nvSpPr>
        <p:spPr>
          <a:xfrm>
            <a:off x="4398533" y="5629875"/>
            <a:ext cx="3581933" cy="756375"/>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200" b="1" i="0" strike="noStrike" kern="1200" cap="none" spc="0" normalizeH="0" baseline="0" noProof="0" dirty="0">
                <a:ln>
                  <a:noFill/>
                </a:ln>
                <a:solidFill>
                  <a:schemeClr val="bg1"/>
                </a:solidFill>
                <a:effectLst/>
                <a:uLnTx/>
                <a:uFillTx/>
                <a:latin typeface="Calibri" panose="020F0502020204030204"/>
                <a:ea typeface="+mj-ea"/>
                <a:cs typeface="+mj-cs"/>
              </a:rPr>
              <a:t>Interleaving, Elaboration and Worked examples</a:t>
            </a:r>
            <a:endParaRPr kumimoji="0" lang="en-GB" sz="22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25" name="Right Arrow 7">
            <a:extLst>
              <a:ext uri="{FF2B5EF4-FFF2-40B4-BE49-F238E27FC236}">
                <a16:creationId xmlns:a16="http://schemas.microsoft.com/office/drawing/2014/main" id="{FD02E335-D788-4BD6-80FC-8A542D1E24A0}"/>
              </a:ext>
            </a:extLst>
          </p:cNvPr>
          <p:cNvSpPr/>
          <p:nvPr/>
        </p:nvSpPr>
        <p:spPr>
          <a:xfrm>
            <a:off x="2182471" y="5504533"/>
            <a:ext cx="178441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ight Arrow 7">
            <a:extLst>
              <a:ext uri="{FF2B5EF4-FFF2-40B4-BE49-F238E27FC236}">
                <a16:creationId xmlns:a16="http://schemas.microsoft.com/office/drawing/2014/main" id="{5D9B812F-7CA8-4949-B90D-735E09F22E91}"/>
              </a:ext>
            </a:extLst>
          </p:cNvPr>
          <p:cNvSpPr/>
          <p:nvPr/>
        </p:nvSpPr>
        <p:spPr>
          <a:xfrm>
            <a:off x="8375586" y="5504533"/>
            <a:ext cx="178441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856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ppt_x"/>
                                          </p:val>
                                        </p:tav>
                                        <p:tav tm="100000">
                                          <p:val>
                                            <p:strVal val="#ppt_x"/>
                                          </p:val>
                                        </p:tav>
                                      </p:tavLst>
                                    </p:anim>
                                    <p:anim calcmode="lin" valueType="num">
                                      <p:cBhvr additive="base">
                                        <p:cTn id="79" dur="500" fill="hold"/>
                                        <p:tgtEl>
                                          <p:spTgt spid="26"/>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pic>
        <p:nvPicPr>
          <p:cNvPr id="3" name="Picture 2">
            <a:extLst>
              <a:ext uri="{FF2B5EF4-FFF2-40B4-BE49-F238E27FC236}">
                <a16:creationId xmlns:a16="http://schemas.microsoft.com/office/drawing/2014/main" id="{610E92EF-780C-4D38-810D-19AE453F4316}"/>
              </a:ext>
            </a:extLst>
          </p:cNvPr>
          <p:cNvPicPr>
            <a:picLocks noChangeAspect="1"/>
          </p:cNvPicPr>
          <p:nvPr/>
        </p:nvPicPr>
        <p:blipFill>
          <a:blip r:embed="rId5"/>
          <a:stretch>
            <a:fillRect/>
          </a:stretch>
        </p:blipFill>
        <p:spPr>
          <a:xfrm>
            <a:off x="2365272" y="47702"/>
            <a:ext cx="8386301" cy="6761204"/>
          </a:xfrm>
          <a:prstGeom prst="rect">
            <a:avLst/>
          </a:prstGeom>
        </p:spPr>
      </p:pic>
    </p:spTree>
    <p:extLst>
      <p:ext uri="{BB962C8B-B14F-4D97-AF65-F5344CB8AC3E}">
        <p14:creationId xmlns:p14="http://schemas.microsoft.com/office/powerpoint/2010/main" val="132467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pic>
        <p:nvPicPr>
          <p:cNvPr id="8" name="Picture 7">
            <a:extLst>
              <a:ext uri="{FF2B5EF4-FFF2-40B4-BE49-F238E27FC236}">
                <a16:creationId xmlns:a16="http://schemas.microsoft.com/office/drawing/2014/main" id="{DED298A6-BA66-45ED-85AD-A5168D7B9245}"/>
              </a:ext>
            </a:extLst>
          </p:cNvPr>
          <p:cNvPicPr>
            <a:picLocks noChangeAspect="1"/>
          </p:cNvPicPr>
          <p:nvPr/>
        </p:nvPicPr>
        <p:blipFill>
          <a:blip r:embed="rId5"/>
          <a:stretch>
            <a:fillRect/>
          </a:stretch>
        </p:blipFill>
        <p:spPr>
          <a:xfrm>
            <a:off x="2038503" y="15477"/>
            <a:ext cx="7626515" cy="6827046"/>
          </a:xfrm>
          <a:prstGeom prst="rect">
            <a:avLst/>
          </a:prstGeom>
        </p:spPr>
      </p:pic>
    </p:spTree>
    <p:extLst>
      <p:ext uri="{BB962C8B-B14F-4D97-AF65-F5344CB8AC3E}">
        <p14:creationId xmlns:p14="http://schemas.microsoft.com/office/powerpoint/2010/main" val="199915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pic>
        <p:nvPicPr>
          <p:cNvPr id="3" name="Picture 2">
            <a:extLst>
              <a:ext uri="{FF2B5EF4-FFF2-40B4-BE49-F238E27FC236}">
                <a16:creationId xmlns:a16="http://schemas.microsoft.com/office/drawing/2014/main" id="{458B0532-DA56-41B6-825C-98F9FC1DA857}"/>
              </a:ext>
            </a:extLst>
          </p:cNvPr>
          <p:cNvPicPr>
            <a:picLocks noChangeAspect="1"/>
          </p:cNvPicPr>
          <p:nvPr/>
        </p:nvPicPr>
        <p:blipFill>
          <a:blip r:embed="rId5"/>
          <a:stretch>
            <a:fillRect/>
          </a:stretch>
        </p:blipFill>
        <p:spPr>
          <a:xfrm>
            <a:off x="2114549" y="-15478"/>
            <a:ext cx="8607527" cy="6939561"/>
          </a:xfrm>
          <a:prstGeom prst="rect">
            <a:avLst/>
          </a:prstGeom>
        </p:spPr>
      </p:pic>
    </p:spTree>
    <p:extLst>
      <p:ext uri="{BB962C8B-B14F-4D97-AF65-F5344CB8AC3E}">
        <p14:creationId xmlns:p14="http://schemas.microsoft.com/office/powerpoint/2010/main" val="192579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pic>
        <p:nvPicPr>
          <p:cNvPr id="3" name="Picture 2">
            <a:extLst>
              <a:ext uri="{FF2B5EF4-FFF2-40B4-BE49-F238E27FC236}">
                <a16:creationId xmlns:a16="http://schemas.microsoft.com/office/drawing/2014/main" id="{A06DC432-BC3E-42B5-B039-499BA012A3C0}"/>
              </a:ext>
            </a:extLst>
          </p:cNvPr>
          <p:cNvPicPr>
            <a:picLocks noChangeAspect="1"/>
          </p:cNvPicPr>
          <p:nvPr/>
        </p:nvPicPr>
        <p:blipFill>
          <a:blip r:embed="rId5"/>
          <a:stretch>
            <a:fillRect/>
          </a:stretch>
        </p:blipFill>
        <p:spPr>
          <a:xfrm>
            <a:off x="2411053" y="15477"/>
            <a:ext cx="7765333" cy="6889300"/>
          </a:xfrm>
          <a:prstGeom prst="rect">
            <a:avLst/>
          </a:prstGeom>
        </p:spPr>
      </p:pic>
    </p:spTree>
    <p:extLst>
      <p:ext uri="{BB962C8B-B14F-4D97-AF65-F5344CB8AC3E}">
        <p14:creationId xmlns:p14="http://schemas.microsoft.com/office/powerpoint/2010/main" val="367921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vectorstock_1727643.jpg">
            <a:extLst>
              <a:ext uri="{FF2B5EF4-FFF2-40B4-BE49-F238E27FC236}">
                <a16:creationId xmlns:a16="http://schemas.microsoft.com/office/drawing/2014/main" id="{58DF43F4-897B-443A-B448-178AB9169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25" name="Picture 24" descr="1.png">
            <a:extLst>
              <a:ext uri="{FF2B5EF4-FFF2-40B4-BE49-F238E27FC236}">
                <a16:creationId xmlns:a16="http://schemas.microsoft.com/office/drawing/2014/main" id="{74DC49ED-D194-485B-A299-20E0BCEFA3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92" y="234292"/>
            <a:ext cx="1445342" cy="1445342"/>
          </a:xfrm>
          <a:prstGeom prst="rect">
            <a:avLst/>
          </a:prstGeom>
        </p:spPr>
      </p:pic>
      <p:sp>
        <p:nvSpPr>
          <p:cNvPr id="5" name="Oval 4">
            <a:extLst>
              <a:ext uri="{FF2B5EF4-FFF2-40B4-BE49-F238E27FC236}">
                <a16:creationId xmlns:a16="http://schemas.microsoft.com/office/drawing/2014/main" id="{8286C963-83E4-475E-8A45-849B39D4B99B}"/>
              </a:ext>
            </a:extLst>
          </p:cNvPr>
          <p:cNvSpPr/>
          <p:nvPr/>
        </p:nvSpPr>
        <p:spPr>
          <a:xfrm>
            <a:off x="48058" y="1929399"/>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Identify </a:t>
            </a:r>
          </a:p>
        </p:txBody>
      </p:sp>
      <p:sp>
        <p:nvSpPr>
          <p:cNvPr id="6" name="Right Arrow 7">
            <a:extLst>
              <a:ext uri="{FF2B5EF4-FFF2-40B4-BE49-F238E27FC236}">
                <a16:creationId xmlns:a16="http://schemas.microsoft.com/office/drawing/2014/main" id="{E0F4C1C9-0BD7-4F31-8525-50B1506D265C}"/>
              </a:ext>
            </a:extLst>
          </p:cNvPr>
          <p:cNvSpPr/>
          <p:nvPr/>
        </p:nvSpPr>
        <p:spPr>
          <a:xfrm>
            <a:off x="1493400" y="2212944"/>
            <a:ext cx="97780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5FCA172A-5122-4B54-A8DB-8F30B2D7A611}"/>
              </a:ext>
            </a:extLst>
          </p:cNvPr>
          <p:cNvSpPr/>
          <p:nvPr/>
        </p:nvSpPr>
        <p:spPr>
          <a:xfrm>
            <a:off x="2560796" y="1929400"/>
            <a:ext cx="16154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Recognise</a:t>
            </a:r>
          </a:p>
        </p:txBody>
      </p:sp>
      <p:sp>
        <p:nvSpPr>
          <p:cNvPr id="8" name="Right Arrow 9">
            <a:extLst>
              <a:ext uri="{FF2B5EF4-FFF2-40B4-BE49-F238E27FC236}">
                <a16:creationId xmlns:a16="http://schemas.microsoft.com/office/drawing/2014/main" id="{44120672-AF36-4E85-9107-B26C433A5D76}"/>
              </a:ext>
            </a:extLst>
          </p:cNvPr>
          <p:cNvSpPr/>
          <p:nvPr/>
        </p:nvSpPr>
        <p:spPr>
          <a:xfrm>
            <a:off x="4243104" y="2212944"/>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0DAEB743-DEB7-411E-ACD0-3AFD6F50D2E7}"/>
              </a:ext>
            </a:extLst>
          </p:cNvPr>
          <p:cNvSpPr/>
          <p:nvPr/>
        </p:nvSpPr>
        <p:spPr>
          <a:xfrm>
            <a:off x="5299578" y="1929403"/>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Transfer</a:t>
            </a:r>
          </a:p>
        </p:txBody>
      </p:sp>
      <p:sp>
        <p:nvSpPr>
          <p:cNvPr id="10" name="Right Arrow 11">
            <a:extLst>
              <a:ext uri="{FF2B5EF4-FFF2-40B4-BE49-F238E27FC236}">
                <a16:creationId xmlns:a16="http://schemas.microsoft.com/office/drawing/2014/main" id="{1D17F550-2D1D-42E4-8D3E-501C6ADE2636}"/>
              </a:ext>
            </a:extLst>
          </p:cNvPr>
          <p:cNvSpPr/>
          <p:nvPr/>
        </p:nvSpPr>
        <p:spPr>
          <a:xfrm>
            <a:off x="6803912" y="2212944"/>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634D3DDE-52BC-437C-9723-FD3949A00535}"/>
              </a:ext>
            </a:extLst>
          </p:cNvPr>
          <p:cNvSpPr/>
          <p:nvPr/>
        </p:nvSpPr>
        <p:spPr>
          <a:xfrm>
            <a:off x="7924788" y="1929403"/>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prstClr val="black"/>
                </a:solidFill>
                <a:effectLst/>
                <a:uLnTx/>
                <a:uFillTx/>
                <a:latin typeface="Calibri" panose="020F0502020204030204"/>
                <a:ea typeface="+mn-ea"/>
                <a:cs typeface="+mn-cs"/>
              </a:rPr>
              <a:t>Memorise</a:t>
            </a:r>
          </a:p>
        </p:txBody>
      </p:sp>
      <p:sp>
        <p:nvSpPr>
          <p:cNvPr id="12" name="Right Arrow 13">
            <a:extLst>
              <a:ext uri="{FF2B5EF4-FFF2-40B4-BE49-F238E27FC236}">
                <a16:creationId xmlns:a16="http://schemas.microsoft.com/office/drawing/2014/main" id="{EBCE1F92-2A12-4503-9AF4-42F79AC1AD33}"/>
              </a:ext>
            </a:extLst>
          </p:cNvPr>
          <p:cNvSpPr/>
          <p:nvPr/>
        </p:nvSpPr>
        <p:spPr>
          <a:xfrm>
            <a:off x="9429122" y="2212944"/>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2496D1B-32B9-4B93-BF8F-0AAE1FF06ABC}"/>
              </a:ext>
            </a:extLst>
          </p:cNvPr>
          <p:cNvSpPr/>
          <p:nvPr/>
        </p:nvSpPr>
        <p:spPr>
          <a:xfrm>
            <a:off x="10515599" y="1929401"/>
            <a:ext cx="1445342" cy="135685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Practise</a:t>
            </a:r>
          </a:p>
        </p:txBody>
      </p:sp>
      <p:sp>
        <p:nvSpPr>
          <p:cNvPr id="29" name="Oval 28">
            <a:extLst>
              <a:ext uri="{FF2B5EF4-FFF2-40B4-BE49-F238E27FC236}">
                <a16:creationId xmlns:a16="http://schemas.microsoft.com/office/drawing/2014/main" id="{D99331A0-8D6D-42C5-BB1D-88E972F102C8}"/>
              </a:ext>
            </a:extLst>
          </p:cNvPr>
          <p:cNvSpPr/>
          <p:nvPr/>
        </p:nvSpPr>
        <p:spPr>
          <a:xfrm>
            <a:off x="0" y="4005943"/>
            <a:ext cx="1568242" cy="217024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prstClr val="black"/>
                </a:solidFill>
                <a:effectLst/>
                <a:uLnTx/>
                <a:uFillTx/>
                <a:latin typeface="Calibri" panose="020F0502020204030204"/>
                <a:ea typeface="+mn-ea"/>
                <a:cs typeface="+mn-cs"/>
              </a:rPr>
              <a:t>Mind map: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rgbClr val="FF0000"/>
                </a:solidFill>
                <a:effectLst/>
                <a:uLnTx/>
                <a:uFillTx/>
                <a:latin typeface="Calibri" panose="020F0502020204030204"/>
                <a:ea typeface="+mn-ea"/>
                <a:cs typeface="+mn-cs"/>
              </a:rPr>
              <a:t>How much do you know?</a:t>
            </a:r>
          </a:p>
        </p:txBody>
      </p:sp>
      <p:sp>
        <p:nvSpPr>
          <p:cNvPr id="30" name="Right Arrow 7">
            <a:extLst>
              <a:ext uri="{FF2B5EF4-FFF2-40B4-BE49-F238E27FC236}">
                <a16:creationId xmlns:a16="http://schemas.microsoft.com/office/drawing/2014/main" id="{D9071090-5F96-430B-B10F-864E79991F1A}"/>
              </a:ext>
            </a:extLst>
          </p:cNvPr>
          <p:cNvSpPr/>
          <p:nvPr/>
        </p:nvSpPr>
        <p:spPr>
          <a:xfrm>
            <a:off x="1627234" y="4803964"/>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464FBF3C-8A40-41BA-9D22-1DE93C13791B}"/>
              </a:ext>
            </a:extLst>
          </p:cNvPr>
          <p:cNvSpPr/>
          <p:nvPr/>
        </p:nvSpPr>
        <p:spPr>
          <a:xfrm>
            <a:off x="2671904" y="4005943"/>
            <a:ext cx="1504334" cy="24121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PLC/topic checklist </a:t>
            </a:r>
          </a:p>
        </p:txBody>
      </p:sp>
      <p:sp>
        <p:nvSpPr>
          <p:cNvPr id="32" name="Right Arrow 9">
            <a:extLst>
              <a:ext uri="{FF2B5EF4-FFF2-40B4-BE49-F238E27FC236}">
                <a16:creationId xmlns:a16="http://schemas.microsoft.com/office/drawing/2014/main" id="{D36CB3EB-B1DD-495B-B716-918754B0AB78}"/>
              </a:ext>
            </a:extLst>
          </p:cNvPr>
          <p:cNvSpPr/>
          <p:nvPr/>
        </p:nvSpPr>
        <p:spPr>
          <a:xfrm>
            <a:off x="4237694" y="4803964"/>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E0207BAE-C995-4FB7-A7D3-351EA7253600}"/>
              </a:ext>
            </a:extLst>
          </p:cNvPr>
          <p:cNvSpPr/>
          <p:nvPr/>
        </p:nvSpPr>
        <p:spPr>
          <a:xfrm>
            <a:off x="5314328" y="3820267"/>
            <a:ext cx="1445342" cy="241210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Revision Guide       + Produce the flash Cards </a:t>
            </a:r>
          </a:p>
        </p:txBody>
      </p:sp>
      <p:sp>
        <p:nvSpPr>
          <p:cNvPr id="34" name="Right Arrow 11">
            <a:extLst>
              <a:ext uri="{FF2B5EF4-FFF2-40B4-BE49-F238E27FC236}">
                <a16:creationId xmlns:a16="http://schemas.microsoft.com/office/drawing/2014/main" id="{5CB90782-B004-4EAD-9839-607FD42B254D}"/>
              </a:ext>
            </a:extLst>
          </p:cNvPr>
          <p:cNvSpPr/>
          <p:nvPr/>
        </p:nvSpPr>
        <p:spPr>
          <a:xfrm>
            <a:off x="6862904" y="4764449"/>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6587C376-F1F3-41E4-AC65-9036313168BA}"/>
              </a:ext>
            </a:extLst>
          </p:cNvPr>
          <p:cNvSpPr/>
          <p:nvPr/>
        </p:nvSpPr>
        <p:spPr>
          <a:xfrm>
            <a:off x="8034757" y="4034138"/>
            <a:ext cx="1394365" cy="23401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Use the flash cards</a:t>
            </a:r>
          </a:p>
        </p:txBody>
      </p:sp>
      <p:sp>
        <p:nvSpPr>
          <p:cNvPr id="36" name="Right Arrow 13">
            <a:extLst>
              <a:ext uri="{FF2B5EF4-FFF2-40B4-BE49-F238E27FC236}">
                <a16:creationId xmlns:a16="http://schemas.microsoft.com/office/drawing/2014/main" id="{2B41D324-50E1-4148-8C12-5916BE40467C}"/>
              </a:ext>
            </a:extLst>
          </p:cNvPr>
          <p:cNvSpPr/>
          <p:nvPr/>
        </p:nvSpPr>
        <p:spPr>
          <a:xfrm>
            <a:off x="9589845" y="4803964"/>
            <a:ext cx="1061884" cy="78976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4F28744E-6AD4-4394-85CD-086ADBFD4D88}"/>
              </a:ext>
            </a:extLst>
          </p:cNvPr>
          <p:cNvSpPr/>
          <p:nvPr/>
        </p:nvSpPr>
        <p:spPr>
          <a:xfrm>
            <a:off x="10635806" y="4136572"/>
            <a:ext cx="1547251" cy="22210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Mind Map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prstClr val="black"/>
                </a:solidFill>
                <a:latin typeface="Calibri" panose="020F0502020204030204"/>
              </a:rPr>
              <a:t>From Step 1: </a:t>
            </a:r>
            <a:r>
              <a:rPr lang="en-GB" sz="1600" b="1" dirty="0">
                <a:solidFill>
                  <a:srgbClr val="FF0000"/>
                </a:solidFill>
                <a:latin typeface="Calibri" panose="020F0502020204030204"/>
              </a:rPr>
              <a:t>How much did you learn?</a:t>
            </a:r>
            <a:endParaRPr kumimoji="0" lang="en-GB" sz="1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6" name="Title 1">
            <a:extLst>
              <a:ext uri="{FF2B5EF4-FFF2-40B4-BE49-F238E27FC236}">
                <a16:creationId xmlns:a16="http://schemas.microsoft.com/office/drawing/2014/main" id="{096BEED8-953B-4423-BCF0-2D633013391C}"/>
              </a:ext>
            </a:extLst>
          </p:cNvPr>
          <p:cNvSpPr txBox="1">
            <a:spLocks/>
          </p:cNvSpPr>
          <p:nvPr/>
        </p:nvSpPr>
        <p:spPr>
          <a:xfrm>
            <a:off x="1645091" y="134968"/>
            <a:ext cx="9022909" cy="665132"/>
          </a:xfrm>
          <a:prstGeom prst="rect">
            <a:avLst/>
          </a:prstGeom>
          <a:solidFill>
            <a:srgbClr val="F4CB1C"/>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0" u="sng" strike="noStrike" kern="1200" cap="none" spc="0" normalizeH="0" baseline="0" noProof="0" dirty="0">
                <a:ln>
                  <a:noFill/>
                </a:ln>
                <a:solidFill>
                  <a:prstClr val="black"/>
                </a:solidFill>
                <a:effectLst/>
                <a:uLnTx/>
                <a:uFillTx/>
                <a:latin typeface="Calibri" panose="020F0502020204030204"/>
                <a:ea typeface="+mn-ea"/>
                <a:cs typeface="+mn-cs"/>
              </a:rPr>
              <a:t>Revision lesson structure</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216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ctorstock_1727643.jpg">
            <a:extLst>
              <a:ext uri="{FF2B5EF4-FFF2-40B4-BE49-F238E27FC236}">
                <a16:creationId xmlns:a16="http://schemas.microsoft.com/office/drawing/2014/main" id="{5FE4C38F-3F8F-4AB3-83D5-AB236D069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9" name="Title 1">
            <a:extLst>
              <a:ext uri="{FF2B5EF4-FFF2-40B4-BE49-F238E27FC236}">
                <a16:creationId xmlns:a16="http://schemas.microsoft.com/office/drawing/2014/main" id="{465DA188-7DA3-4B93-8CDD-B2CC02EA7DE2}"/>
              </a:ext>
            </a:extLst>
          </p:cNvPr>
          <p:cNvSpPr txBox="1">
            <a:spLocks/>
          </p:cNvSpPr>
          <p:nvPr/>
        </p:nvSpPr>
        <p:spPr>
          <a:xfrm>
            <a:off x="0" y="-15476"/>
            <a:ext cx="5733143" cy="904014"/>
          </a:xfrm>
          <a:prstGeom prst="rect">
            <a:avLst/>
          </a:prstGeom>
          <a:solidFill>
            <a:srgbClr val="F4CB1C"/>
          </a:solidFill>
        </p:spPr>
        <p:txBody>
          <a:bodyPr vert="horz" lIns="91440" tIns="45720" rIns="91440" bIns="45720" rtlCol="0" anchor="b">
            <a:noAutofit/>
          </a:bodyPr>
          <a:lstStyle>
            <a:defPPr>
              <a:defRPr lang="en-US"/>
            </a:defPPr>
            <a:lvl1pPr algn="ctr">
              <a:lnSpc>
                <a:spcPct val="90000"/>
              </a:lnSpc>
              <a:spcBef>
                <a:spcPct val="0"/>
              </a:spcBef>
              <a:buNone/>
              <a:defRPr sz="480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j-ea"/>
                <a:cs typeface="+mj-cs"/>
              </a:rPr>
              <a:t>Step 4 &amp; 5 </a:t>
            </a:r>
            <a:r>
              <a:rPr kumimoji="0" lang="en-GB" sz="2800" b="0" i="0" u="none" strike="noStrike" kern="1200" cap="none" spc="0" normalizeH="0" baseline="0" noProof="0" dirty="0">
                <a:ln>
                  <a:noFill/>
                </a:ln>
                <a:solidFill>
                  <a:prstClr val="black"/>
                </a:solidFill>
                <a:effectLst/>
                <a:uLnTx/>
                <a:uFillTx/>
                <a:latin typeface="Calibri" panose="020F0502020204030204"/>
                <a:ea typeface="+mj-ea"/>
                <a:cs typeface="+mj-cs"/>
              </a:rPr>
              <a:t>– Memorise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1" u="none" strike="noStrike" kern="1200" cap="none" spc="0" normalizeH="0" baseline="0" noProof="0" dirty="0">
                <a:ln>
                  <a:noFill/>
                </a:ln>
                <a:solidFill>
                  <a:srgbClr val="FF0000"/>
                </a:solidFill>
                <a:effectLst/>
                <a:uLnTx/>
                <a:uFillTx/>
                <a:latin typeface="Calibri" panose="020F0502020204030204"/>
                <a:ea typeface="+mj-ea"/>
                <a:cs typeface="+mj-cs"/>
              </a:rPr>
              <a:t>(test, test, test!)</a:t>
            </a:r>
          </a:p>
        </p:txBody>
      </p:sp>
      <p:pic>
        <p:nvPicPr>
          <p:cNvPr id="2" name="Picture 1">
            <a:extLst>
              <a:ext uri="{FF2B5EF4-FFF2-40B4-BE49-F238E27FC236}">
                <a16:creationId xmlns:a16="http://schemas.microsoft.com/office/drawing/2014/main" id="{954763C7-ECD7-42A0-BE48-9CFB131BFFE2}"/>
              </a:ext>
            </a:extLst>
          </p:cNvPr>
          <p:cNvPicPr>
            <a:picLocks noChangeAspect="1"/>
          </p:cNvPicPr>
          <p:nvPr/>
        </p:nvPicPr>
        <p:blipFill>
          <a:blip r:embed="rId3"/>
          <a:stretch>
            <a:fillRect/>
          </a:stretch>
        </p:blipFill>
        <p:spPr>
          <a:xfrm>
            <a:off x="0" y="888537"/>
            <a:ext cx="11554691" cy="6505200"/>
          </a:xfrm>
          <a:prstGeom prst="rect">
            <a:avLst/>
          </a:prstGeom>
        </p:spPr>
      </p:pic>
    </p:spTree>
    <p:extLst>
      <p:ext uri="{BB962C8B-B14F-4D97-AF65-F5344CB8AC3E}">
        <p14:creationId xmlns:p14="http://schemas.microsoft.com/office/powerpoint/2010/main" val="2426573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3" name="Title 1">
            <a:extLst>
              <a:ext uri="{FF2B5EF4-FFF2-40B4-BE49-F238E27FC236}">
                <a16:creationId xmlns:a16="http://schemas.microsoft.com/office/drawing/2014/main" id="{784228AD-5BB9-48DE-AFF3-E9A535D0F92E}"/>
              </a:ext>
            </a:extLst>
          </p:cNvPr>
          <p:cNvSpPr txBox="1">
            <a:spLocks/>
          </p:cNvSpPr>
          <p:nvPr/>
        </p:nvSpPr>
        <p:spPr>
          <a:xfrm>
            <a:off x="1935519" y="55928"/>
            <a:ext cx="7889855" cy="872986"/>
          </a:xfrm>
          <a:prstGeom prst="rect">
            <a:avLst/>
          </a:prstGeom>
          <a:solidFill>
            <a:srgbClr val="F4CB1C"/>
          </a:solidFill>
        </p:spPr>
        <p:txBody>
          <a:bodyPr vert="horz" lIns="91440" tIns="45720" rIns="91440" bIns="45720" rtlCol="0" anchor="b">
            <a:normAutofit/>
          </a:bodyPr>
          <a:lstStyle>
            <a:defPPr>
              <a:defRPr lang="en-US"/>
            </a:defPPr>
            <a:lvl1pPr algn="ctr">
              <a:lnSpc>
                <a:spcPct val="90000"/>
              </a:lnSpc>
              <a:spcBef>
                <a:spcPct val="0"/>
              </a:spcBef>
              <a:buNone/>
              <a:defRPr sz="480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srgbClr val="FF0000"/>
                </a:solidFill>
                <a:effectLst/>
                <a:uLnTx/>
                <a:uFillTx/>
                <a:latin typeface="Calibri" panose="020F0502020204030204"/>
                <a:ea typeface="+mj-ea"/>
                <a:cs typeface="+mj-cs"/>
              </a:rPr>
              <a:t>Step 1 &amp; 5 </a:t>
            </a:r>
            <a:r>
              <a:rPr kumimoji="0" lang="en-GB" sz="4800" b="0" i="0" u="none" strike="noStrike" kern="1200" cap="none" spc="0" normalizeH="0" baseline="0" noProof="0" dirty="0">
                <a:ln>
                  <a:noFill/>
                </a:ln>
                <a:solidFill>
                  <a:prstClr val="black"/>
                </a:solidFill>
                <a:effectLst/>
                <a:uLnTx/>
                <a:uFillTx/>
                <a:latin typeface="Calibri" panose="020F0502020204030204"/>
                <a:ea typeface="+mj-ea"/>
                <a:cs typeface="+mj-cs"/>
              </a:rPr>
              <a:t>- Test!</a:t>
            </a:r>
          </a:p>
        </p:txBody>
      </p:sp>
      <p:pic>
        <p:nvPicPr>
          <p:cNvPr id="5" name="Picture 4">
            <a:extLst>
              <a:ext uri="{FF2B5EF4-FFF2-40B4-BE49-F238E27FC236}">
                <a16:creationId xmlns:a16="http://schemas.microsoft.com/office/drawing/2014/main" id="{2FCFC2B6-87AA-404B-BB99-AB015FCFA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73" y="2467226"/>
            <a:ext cx="5551804" cy="4293973"/>
          </a:xfrm>
          <a:prstGeom prst="rect">
            <a:avLst/>
          </a:prstGeom>
        </p:spPr>
      </p:pic>
      <p:pic>
        <p:nvPicPr>
          <p:cNvPr id="7" name="Picture 6">
            <a:extLst>
              <a:ext uri="{FF2B5EF4-FFF2-40B4-BE49-F238E27FC236}">
                <a16:creationId xmlns:a16="http://schemas.microsoft.com/office/drawing/2014/main" id="{46113C25-D415-4138-9376-65BBDFB97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6196" y="2467227"/>
            <a:ext cx="6009832" cy="4293972"/>
          </a:xfrm>
          <a:prstGeom prst="rect">
            <a:avLst/>
          </a:prstGeom>
        </p:spPr>
      </p:pic>
      <p:sp>
        <p:nvSpPr>
          <p:cNvPr id="8" name="Rectangle 7">
            <a:extLst>
              <a:ext uri="{FF2B5EF4-FFF2-40B4-BE49-F238E27FC236}">
                <a16:creationId xmlns:a16="http://schemas.microsoft.com/office/drawing/2014/main" id="{6B413A01-AF40-4749-A228-00498956F5DF}"/>
              </a:ext>
            </a:extLst>
          </p:cNvPr>
          <p:cNvSpPr/>
          <p:nvPr/>
        </p:nvSpPr>
        <p:spPr>
          <a:xfrm>
            <a:off x="379244" y="1370239"/>
            <a:ext cx="7269441" cy="1015663"/>
          </a:xfrm>
          <a:prstGeom prst="rect">
            <a:avLst/>
          </a:prstGeom>
          <a:solidFill>
            <a:schemeClr val="accent4">
              <a:lumMod val="40000"/>
              <a:lumOff val="6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Light" panose="020F0302020204030204"/>
                <a:ea typeface="Calibri" pitchFamily="34" charset="0"/>
                <a:cs typeface="Times New Roman" pitchFamily="18" charset="0"/>
              </a:rPr>
              <a:t>After their revision, students reproduce their mind map. They don’t look at any revision material including their flash cards. How much do they remember? </a:t>
            </a:r>
          </a:p>
        </p:txBody>
      </p:sp>
      <p:sp>
        <p:nvSpPr>
          <p:cNvPr id="9" name="Explosion: 14 Points 8">
            <a:extLst>
              <a:ext uri="{FF2B5EF4-FFF2-40B4-BE49-F238E27FC236}">
                <a16:creationId xmlns:a16="http://schemas.microsoft.com/office/drawing/2014/main" id="{B9B80F0A-3AEB-48C2-A7D4-9E65C533EE08}"/>
              </a:ext>
            </a:extLst>
          </p:cNvPr>
          <p:cNvSpPr/>
          <p:nvPr/>
        </p:nvSpPr>
        <p:spPr>
          <a:xfrm>
            <a:off x="8797027" y="-168105"/>
            <a:ext cx="3410174" cy="307668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Tip: Revise another topic before attempting this again!</a:t>
            </a:r>
          </a:p>
        </p:txBody>
      </p:sp>
      <p:sp>
        <p:nvSpPr>
          <p:cNvPr id="2" name="TextBox 1">
            <a:extLst>
              <a:ext uri="{FF2B5EF4-FFF2-40B4-BE49-F238E27FC236}">
                <a16:creationId xmlns:a16="http://schemas.microsoft.com/office/drawing/2014/main" id="{B916E98F-8E30-42B8-8A0C-BA8118E4F008}"/>
              </a:ext>
            </a:extLst>
          </p:cNvPr>
          <p:cNvSpPr txBox="1"/>
          <p:nvPr/>
        </p:nvSpPr>
        <p:spPr>
          <a:xfrm>
            <a:off x="2760453" y="2538530"/>
            <a:ext cx="2234843" cy="523220"/>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Step 1: Before</a:t>
            </a:r>
          </a:p>
        </p:txBody>
      </p:sp>
      <p:sp>
        <p:nvSpPr>
          <p:cNvPr id="10" name="TextBox 9">
            <a:extLst>
              <a:ext uri="{FF2B5EF4-FFF2-40B4-BE49-F238E27FC236}">
                <a16:creationId xmlns:a16="http://schemas.microsoft.com/office/drawing/2014/main" id="{CF7E13DA-7B08-4392-A7D6-F41878629CBE}"/>
              </a:ext>
            </a:extLst>
          </p:cNvPr>
          <p:cNvSpPr txBox="1"/>
          <p:nvPr/>
        </p:nvSpPr>
        <p:spPr>
          <a:xfrm>
            <a:off x="10127371" y="2467226"/>
            <a:ext cx="2012410" cy="523220"/>
          </a:xfrm>
          <a:prstGeom prst="rect">
            <a:avLst/>
          </a:prstGeom>
          <a:solidFill>
            <a:srgbClr val="FFFF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0000"/>
                </a:solidFill>
                <a:effectLst/>
                <a:uLnTx/>
                <a:uFillTx/>
                <a:latin typeface="Calibri" panose="020F0502020204030204"/>
                <a:ea typeface="+mn-ea"/>
                <a:cs typeface="+mn-cs"/>
              </a:rPr>
              <a:t>Step 5: After</a:t>
            </a:r>
          </a:p>
        </p:txBody>
      </p:sp>
    </p:spTree>
    <p:extLst>
      <p:ext uri="{BB962C8B-B14F-4D97-AF65-F5344CB8AC3E}">
        <p14:creationId xmlns:p14="http://schemas.microsoft.com/office/powerpoint/2010/main" val="128499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ctorstock_172764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7" name="Title 1"/>
          <p:cNvSpPr txBox="1">
            <a:spLocks/>
          </p:cNvSpPr>
          <p:nvPr/>
        </p:nvSpPr>
        <p:spPr>
          <a:xfrm>
            <a:off x="411856" y="246024"/>
            <a:ext cx="5382590" cy="804515"/>
          </a:xfrm>
          <a:prstGeom prst="rect">
            <a:avLst/>
          </a:prstGeom>
          <a:solidFill>
            <a:srgbClr val="F4CB1C"/>
          </a:solidFill>
        </p:spPr>
        <p:txBody>
          <a:bodyPr vert="horz" lIns="91440" tIns="45720" rIns="91440" bIns="45720" rtlCol="0" anchor="b">
            <a:normAutofit/>
          </a:bodyPr>
          <a:lstStyle>
            <a:defPPr>
              <a:defRPr lang="en-US"/>
            </a:defPPr>
            <a:lvl1pPr algn="ctr">
              <a:lnSpc>
                <a:spcPct val="90000"/>
              </a:lnSpc>
              <a:spcBef>
                <a:spcPct val="0"/>
              </a:spcBef>
              <a:buNone/>
              <a:defRPr sz="4800">
                <a:ea typeface="+mj-ea"/>
                <a:cs typeface="+mj-cs"/>
              </a:defRPr>
            </a:lvl1pPr>
          </a:lstStyle>
          <a:p>
            <a:r>
              <a:rPr lang="en-GB" dirty="0"/>
              <a:t>Some examples…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901" y="1149362"/>
            <a:ext cx="5524500" cy="398145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942" y="246024"/>
            <a:ext cx="5143712" cy="3425712"/>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6654"/>
          <a:stretch/>
        </p:blipFill>
        <p:spPr>
          <a:xfrm>
            <a:off x="5631160" y="3244879"/>
            <a:ext cx="4762500" cy="3183391"/>
          </a:xfrm>
          <a:prstGeom prst="rect">
            <a:avLst/>
          </a:prstGeom>
        </p:spPr>
      </p:pic>
      <p:sp>
        <p:nvSpPr>
          <p:cNvPr id="9" name="Title 1">
            <a:extLst>
              <a:ext uri="{FF2B5EF4-FFF2-40B4-BE49-F238E27FC236}">
                <a16:creationId xmlns:a16="http://schemas.microsoft.com/office/drawing/2014/main" id="{1D8CC288-7D92-4958-8E2A-106FFE0DB6C2}"/>
              </a:ext>
            </a:extLst>
          </p:cNvPr>
          <p:cNvSpPr txBox="1">
            <a:spLocks/>
          </p:cNvSpPr>
          <p:nvPr/>
        </p:nvSpPr>
        <p:spPr>
          <a:xfrm>
            <a:off x="1196096" y="5229635"/>
            <a:ext cx="3339717" cy="756375"/>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200" b="1" i="0" strike="noStrike" kern="1200" cap="none" spc="0" normalizeH="0" baseline="0" noProof="0" dirty="0">
                <a:ln>
                  <a:noFill/>
                </a:ln>
                <a:solidFill>
                  <a:schemeClr val="bg1"/>
                </a:solidFill>
                <a:effectLst/>
                <a:uLnTx/>
                <a:uFillTx/>
                <a:latin typeface="Calibri" panose="020F0502020204030204"/>
                <a:ea typeface="+mj-ea"/>
                <a:cs typeface="+mj-cs"/>
              </a:rPr>
              <a:t>Make sure there is a testing effect!</a:t>
            </a:r>
            <a:endParaRPr kumimoji="0" lang="en-GB" sz="22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4789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3700"/>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6" name="Title 1"/>
          <p:cNvSpPr txBox="1">
            <a:spLocks/>
          </p:cNvSpPr>
          <p:nvPr/>
        </p:nvSpPr>
        <p:spPr>
          <a:xfrm>
            <a:off x="5068198" y="437084"/>
            <a:ext cx="4548300" cy="781117"/>
          </a:xfrm>
          <a:prstGeom prst="rect">
            <a:avLst/>
          </a:prstGeom>
          <a:solidFill>
            <a:srgbClr val="F4CB1C"/>
          </a:solidFill>
        </p:spPr>
        <p:txBody>
          <a:bodyPr vert="horz" lIns="91440" tIns="45720" rIns="91440" bIns="45720" rtlCol="0" anchor="b">
            <a:normAutofit/>
          </a:bodyPr>
          <a:lstStyle>
            <a:defPPr>
              <a:defRPr lang="en-US"/>
            </a:defPPr>
            <a:lvl1pPr algn="ctr">
              <a:lnSpc>
                <a:spcPct val="90000"/>
              </a:lnSpc>
              <a:spcBef>
                <a:spcPct val="0"/>
              </a:spcBef>
              <a:buNone/>
              <a:defRPr sz="480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panose="020F0502020204030204"/>
                <a:ea typeface="+mj-ea"/>
                <a:cs typeface="+mj-cs"/>
              </a:rPr>
              <a:t>Flash Cards!</a:t>
            </a:r>
          </a:p>
        </p:txBody>
      </p:sp>
      <p:pic>
        <p:nvPicPr>
          <p:cNvPr id="7" name="Picture 3" descr="C:\Users\Emma Smith\AppData\Local\Microsoft\Windows\Temporary Internet Files\Content.IE5\L4WQAMTR\MC900441735[1].png"/>
          <p:cNvPicPr>
            <a:picLocks noChangeAspect="1" noChangeArrowheads="1"/>
          </p:cNvPicPr>
          <p:nvPr/>
        </p:nvPicPr>
        <p:blipFill>
          <a:blip r:embed="rId5" cstate="print"/>
          <a:srcRect/>
          <a:stretch>
            <a:fillRect/>
          </a:stretch>
        </p:blipFill>
        <p:spPr bwMode="auto">
          <a:xfrm rot="5400000">
            <a:off x="10221144" y="143567"/>
            <a:ext cx="1368152" cy="1368152"/>
          </a:xfrm>
          <a:prstGeom prst="rect">
            <a:avLst/>
          </a:prstGeom>
          <a:noFill/>
        </p:spPr>
      </p:pic>
      <p:pic>
        <p:nvPicPr>
          <p:cNvPr id="8" name="Picture 3" descr="C:\Users\Emma Smith\AppData\Local\Microsoft\Windows\Temporary Internet Files\Content.IE5\L4WQAMTR\MC900441735[1].png"/>
          <p:cNvPicPr>
            <a:picLocks noChangeAspect="1" noChangeArrowheads="1"/>
          </p:cNvPicPr>
          <p:nvPr/>
        </p:nvPicPr>
        <p:blipFill>
          <a:blip r:embed="rId5" cstate="print"/>
          <a:srcRect/>
          <a:stretch>
            <a:fillRect/>
          </a:stretch>
        </p:blipFill>
        <p:spPr bwMode="auto">
          <a:xfrm>
            <a:off x="3095400" y="75475"/>
            <a:ext cx="1368152" cy="1368152"/>
          </a:xfrm>
          <a:prstGeom prst="rect">
            <a:avLst/>
          </a:prstGeom>
          <a:noFill/>
        </p:spPr>
      </p:pic>
      <p:sp>
        <p:nvSpPr>
          <p:cNvPr id="9" name="Rectangle 4"/>
          <p:cNvSpPr>
            <a:spLocks noChangeArrowheads="1"/>
          </p:cNvSpPr>
          <p:nvPr/>
        </p:nvSpPr>
        <p:spPr bwMode="auto">
          <a:xfrm>
            <a:off x="2397986" y="1692983"/>
            <a:ext cx="9634330" cy="4832092"/>
          </a:xfrm>
          <a:prstGeom prst="rect">
            <a:avLst/>
          </a:prstGeom>
          <a:solidFill>
            <a:schemeClr val="accent1">
              <a:lumMod val="40000"/>
              <a:lumOff val="60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0070C0"/>
                </a:solidFill>
                <a:effectLst/>
                <a:uLnTx/>
                <a:uFillTx/>
                <a:latin typeface="Calibri" pitchFamily="34" charset="0"/>
                <a:ea typeface="Calibri" pitchFamily="34" charset="0"/>
                <a:cs typeface="Times New Roman" pitchFamily="18" charset="0"/>
              </a:rPr>
              <a:t>How do they work?</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Following </a:t>
            </a:r>
            <a:r>
              <a:rPr kumimoji="0" lang="en-GB" sz="2200" b="1" i="0" u="none" strike="noStrike" kern="1200" cap="none" spc="0" normalizeH="0" baseline="0" noProof="0" dirty="0">
                <a:ln>
                  <a:noFill/>
                </a:ln>
                <a:solidFill>
                  <a:srgbClr val="FF0000"/>
                </a:solidFill>
                <a:effectLst/>
                <a:uLnTx/>
                <a:uFillTx/>
                <a:latin typeface="Calibri" pitchFamily="34" charset="0"/>
                <a:ea typeface="Calibri" pitchFamily="34" charset="0"/>
                <a:cs typeface="Times New Roman" pitchFamily="18" charset="0"/>
              </a:rPr>
              <a:t>Step 1 &amp; 2 </a:t>
            </a: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of the Poly revision structure, use the flash cards and write down a key topic.</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For each topic write down the key sub-topics or key words.</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Try to use as few words as possible to record the key points for each topic.  </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These are great for the day before the exam and even the morning of the exam to help you just jog your memory and go over your knowledge again.  </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Remember when you create your flash cards that you must have a </a:t>
            </a:r>
            <a:r>
              <a:rPr kumimoji="0" lang="en-GB" sz="2200" b="1" i="0" u="none" strike="noStrike" kern="1200" cap="none" spc="0" normalizeH="0" baseline="0" noProof="0" dirty="0">
                <a:ln>
                  <a:noFill/>
                </a:ln>
                <a:solidFill>
                  <a:srgbClr val="FF0000"/>
                </a:solidFill>
                <a:effectLst/>
                <a:uLnTx/>
                <a:uFillTx/>
                <a:latin typeface="Calibri" pitchFamily="34" charset="0"/>
                <a:ea typeface="Calibri" pitchFamily="34" charset="0"/>
                <a:cs typeface="Times New Roman" pitchFamily="18" charset="0"/>
              </a:rPr>
              <a:t>testing effect</a:t>
            </a: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 </a:t>
            </a:r>
            <a:r>
              <a:rPr kumimoji="0" lang="en-GB" sz="2200" b="1" i="0" u="none" strike="noStrike" kern="1200" cap="none" spc="0" normalizeH="0" baseline="0" noProof="0" dirty="0">
                <a:ln>
                  <a:noFill/>
                </a:ln>
                <a:solidFill>
                  <a:srgbClr val="FF0000"/>
                </a:solidFill>
                <a:effectLst/>
                <a:uLnTx/>
                <a:uFillTx/>
                <a:latin typeface="Calibri" pitchFamily="34" charset="0"/>
                <a:ea typeface="Calibri" pitchFamily="34" charset="0"/>
                <a:cs typeface="Times New Roman" pitchFamily="18" charset="0"/>
              </a:rPr>
              <a:t>Question on one side, the answer on the other side</a:t>
            </a: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a:t>
            </a: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They are also good to use for other people to test you.</a:t>
            </a:r>
            <a:endParaRPr kumimoji="0" lang="en-GB" sz="22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Char char="-"/>
              <a:tabLst/>
              <a:defRPr/>
            </a:pPr>
            <a:r>
              <a:rPr kumimoji="0" lang="en-GB" sz="22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rPr>
              <a:t>They can then also be used and pinned around the house to jog your memory as to the key issues with each topic.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7030A0"/>
                </a:solidFill>
                <a:effectLst/>
                <a:uLnTx/>
                <a:uFillTx/>
                <a:latin typeface="Calibri" pitchFamily="34" charset="0"/>
                <a:ea typeface="Calibri" pitchFamily="34" charset="0"/>
                <a:cs typeface="Times New Roman" pitchFamily="18" charset="0"/>
              </a:rPr>
              <a:t>Try it now for the mind map you did</a:t>
            </a:r>
            <a:endParaRPr kumimoji="0" lang="en-GB" sz="24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sp>
        <p:nvSpPr>
          <p:cNvPr id="12" name="TextBox 11">
            <a:extLst>
              <a:ext uri="{FF2B5EF4-FFF2-40B4-BE49-F238E27FC236}">
                <a16:creationId xmlns:a16="http://schemas.microsoft.com/office/drawing/2014/main" id="{5113BD69-7481-4FEF-AB79-221D008AA6A8}"/>
              </a:ext>
            </a:extLst>
          </p:cNvPr>
          <p:cNvSpPr txBox="1"/>
          <p:nvPr/>
        </p:nvSpPr>
        <p:spPr>
          <a:xfrm>
            <a:off x="297098" y="4188176"/>
            <a:ext cx="1803792" cy="1477328"/>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https://www.youtube.com/watch?v=mzCEJVtED0U</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70CB31A-937C-40CB-81EE-CC98BDA65D1F}"/>
              </a:ext>
            </a:extLst>
          </p:cNvPr>
          <p:cNvSpPr/>
          <p:nvPr/>
        </p:nvSpPr>
        <p:spPr>
          <a:xfrm>
            <a:off x="-1" y="2194960"/>
            <a:ext cx="2163651" cy="126188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Watch this</a:t>
            </a:r>
          </a:p>
        </p:txBody>
      </p:sp>
      <p:cxnSp>
        <p:nvCxnSpPr>
          <p:cNvPr id="14" name="Straight Arrow Connector 13">
            <a:extLst>
              <a:ext uri="{FF2B5EF4-FFF2-40B4-BE49-F238E27FC236}">
                <a16:creationId xmlns:a16="http://schemas.microsoft.com/office/drawing/2014/main" id="{B1C048AC-309E-4E4F-B98E-2A3B166BE43E}"/>
              </a:ext>
            </a:extLst>
          </p:cNvPr>
          <p:cNvCxnSpPr>
            <a:cxnSpLocks/>
            <a:stCxn id="3" idx="2"/>
          </p:cNvCxnSpPr>
          <p:nvPr/>
        </p:nvCxnSpPr>
        <p:spPr>
          <a:xfrm>
            <a:off x="1081825" y="3456844"/>
            <a:ext cx="0" cy="64118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21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6" name="TextBox 5"/>
          <p:cNvSpPr txBox="1"/>
          <p:nvPr/>
        </p:nvSpPr>
        <p:spPr>
          <a:xfrm>
            <a:off x="3979571" y="399245"/>
            <a:ext cx="6478073" cy="1015663"/>
          </a:xfrm>
          <a:prstGeom prst="rect">
            <a:avLst/>
          </a:prstGeom>
          <a:solidFill>
            <a:srgbClr val="F4CB1C"/>
          </a:solidFill>
          <a:ln>
            <a:solidFill>
              <a:schemeClr val="tx1"/>
            </a:solidFill>
          </a:ln>
        </p:spPr>
        <p:txBody>
          <a:bodyPr wrap="square" rtlCol="0">
            <a:spAutoFit/>
          </a:bodyPr>
          <a:lstStyle/>
          <a:p>
            <a:pPr algn="ctr"/>
            <a:r>
              <a:rPr lang="en-GB" sz="6000" dirty="0"/>
              <a:t>Top 10 Tips….</a:t>
            </a:r>
          </a:p>
        </p:txBody>
      </p:sp>
      <p:sp>
        <p:nvSpPr>
          <p:cNvPr id="7" name="Content Placeholder 2"/>
          <p:cNvSpPr txBox="1">
            <a:spLocks/>
          </p:cNvSpPr>
          <p:nvPr/>
        </p:nvSpPr>
        <p:spPr>
          <a:xfrm>
            <a:off x="2360253" y="1829630"/>
            <a:ext cx="9231979" cy="4177740"/>
          </a:xfrm>
          <a:prstGeom prst="rect">
            <a:avLst/>
          </a:prstGeom>
          <a:solidFill>
            <a:srgbClr val="F4CB1C"/>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GB" dirty="0"/>
              <a:t>Start revising early – putting it off will just make things worse.</a:t>
            </a:r>
          </a:p>
          <a:p>
            <a:pPr marL="457200" indent="-457200" algn="l">
              <a:buFont typeface="+mj-lt"/>
              <a:buAutoNum type="arabicPeriod"/>
            </a:pPr>
            <a:r>
              <a:rPr lang="en-GB" dirty="0"/>
              <a:t>Make a revision timetable and </a:t>
            </a:r>
            <a:r>
              <a:rPr lang="en-GB" b="1" u="sng" dirty="0"/>
              <a:t>stick to it</a:t>
            </a:r>
            <a:r>
              <a:rPr lang="en-GB" dirty="0"/>
              <a:t>!</a:t>
            </a:r>
          </a:p>
          <a:p>
            <a:pPr marL="457200" indent="-457200" algn="l">
              <a:buFont typeface="+mj-lt"/>
              <a:buAutoNum type="arabicPeriod"/>
            </a:pPr>
            <a:r>
              <a:rPr lang="en-GB" dirty="0"/>
              <a:t>Take short breaks — every hour, not every 10 minutes! Get yourself drinks and snacks at the start so you don't make excuses to stop every 10 minutes...</a:t>
            </a:r>
          </a:p>
          <a:p>
            <a:pPr marL="457200" indent="-457200" algn="l">
              <a:buFont typeface="+mj-lt"/>
              <a:buAutoNum type="arabicPeriod"/>
            </a:pPr>
            <a:r>
              <a:rPr lang="en-GB" dirty="0"/>
              <a:t>Use your revision guides – and if you haven’t bought them yet do it quick! </a:t>
            </a:r>
          </a:p>
          <a:p>
            <a:pPr marL="457200" indent="-457200" algn="l">
              <a:buFont typeface="+mj-lt"/>
              <a:buAutoNum type="arabicPeriod"/>
            </a:pPr>
            <a:r>
              <a:rPr lang="en-GB" dirty="0"/>
              <a:t>Find the right environment to revise, somewhere quiet where you’ll be left alone is usually best and sit at a proper desk or table – sitting on a sofa or bed makes you feel sleepy.</a:t>
            </a:r>
          </a:p>
        </p:txBody>
      </p:sp>
    </p:spTree>
    <p:extLst>
      <p:ext uri="{BB962C8B-B14F-4D97-AF65-F5344CB8AC3E}">
        <p14:creationId xmlns:p14="http://schemas.microsoft.com/office/powerpoint/2010/main" val="15495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2191999" cy="6657339"/>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6" name="Title 1">
            <a:extLst>
              <a:ext uri="{FF2B5EF4-FFF2-40B4-BE49-F238E27FC236}">
                <a16:creationId xmlns:a16="http://schemas.microsoft.com/office/drawing/2014/main" id="{0920D902-C257-4B16-B3FB-B1A51DEB40D5}"/>
              </a:ext>
            </a:extLst>
          </p:cNvPr>
          <p:cNvSpPr txBox="1">
            <a:spLocks/>
          </p:cNvSpPr>
          <p:nvPr/>
        </p:nvSpPr>
        <p:spPr>
          <a:xfrm>
            <a:off x="3162171" y="48067"/>
            <a:ext cx="5867653" cy="885372"/>
          </a:xfrm>
          <a:prstGeom prst="rect">
            <a:avLst/>
          </a:prstGeom>
          <a:solidFill>
            <a:srgbClr val="F4CB1C"/>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sng" strike="noStrike" kern="1200" cap="none" spc="0" normalizeH="0" baseline="0" noProof="0" dirty="0">
                <a:ln>
                  <a:noFill/>
                </a:ln>
                <a:solidFill>
                  <a:prstClr val="black"/>
                </a:solidFill>
                <a:effectLst/>
                <a:uLnTx/>
                <a:uFillTx/>
                <a:latin typeface="Calibri" panose="020F0502020204030204"/>
                <a:ea typeface="+mn-ea"/>
                <a:cs typeface="+mn-cs"/>
              </a:rPr>
              <a:t>Just Do it</a:t>
            </a:r>
          </a:p>
          <a:p>
            <a:pPr marL="0" marR="0" lvl="0" indent="0" algn="ctr" defTabSz="914400" rtl="0" eaLnBrk="1" fontAlgn="auto" latinLnBrk="0" hangingPunct="1">
              <a:lnSpc>
                <a:spcPct val="90000"/>
              </a:lnSpc>
              <a:spcBef>
                <a:spcPct val="0"/>
              </a:spcBef>
              <a:spcAft>
                <a:spcPts val="0"/>
              </a:spcAft>
              <a:buClrTx/>
              <a:buSzTx/>
              <a:buFontTx/>
              <a:buNone/>
              <a:tabLst/>
              <a:defRPr/>
            </a:pPr>
            <a:r>
              <a:rPr lang="en-GB" sz="3200" b="1" i="1" dirty="0">
                <a:solidFill>
                  <a:srgbClr val="FF0000"/>
                </a:solidFill>
                <a:latin typeface="Calibri" panose="020F0502020204030204"/>
              </a:rPr>
              <a:t>My 12 DIY Tips!</a:t>
            </a:r>
            <a:endParaRPr kumimoji="0" lang="en-GB" sz="3200" b="0" i="1"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A399820-8515-4382-AA70-3EC3DAC693C2}"/>
              </a:ext>
            </a:extLst>
          </p:cNvPr>
          <p:cNvPicPr>
            <a:picLocks noChangeAspect="1"/>
          </p:cNvPicPr>
          <p:nvPr/>
        </p:nvPicPr>
        <p:blipFill>
          <a:blip r:embed="rId5"/>
          <a:stretch>
            <a:fillRect/>
          </a:stretch>
        </p:blipFill>
        <p:spPr>
          <a:xfrm>
            <a:off x="2452450" y="1049924"/>
            <a:ext cx="9682663" cy="5490928"/>
          </a:xfrm>
          <a:prstGeom prst="rect">
            <a:avLst/>
          </a:prstGeom>
        </p:spPr>
      </p:pic>
      <p:sp>
        <p:nvSpPr>
          <p:cNvPr id="9" name="Title 1">
            <a:extLst>
              <a:ext uri="{FF2B5EF4-FFF2-40B4-BE49-F238E27FC236}">
                <a16:creationId xmlns:a16="http://schemas.microsoft.com/office/drawing/2014/main" id="{BF361E65-6902-43BE-AB8C-4938CD9747DB}"/>
              </a:ext>
            </a:extLst>
          </p:cNvPr>
          <p:cNvSpPr txBox="1">
            <a:spLocks/>
          </p:cNvSpPr>
          <p:nvPr/>
        </p:nvSpPr>
        <p:spPr>
          <a:xfrm>
            <a:off x="2704462" y="1225392"/>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strike="noStrike" kern="1200" cap="none" spc="0" normalizeH="0" baseline="0" noProof="0" dirty="0">
                <a:ln>
                  <a:noFill/>
                </a:ln>
                <a:solidFill>
                  <a:schemeClr val="bg1"/>
                </a:solidFill>
                <a:effectLst/>
                <a:uLnTx/>
                <a:uFillTx/>
                <a:latin typeface="Calibri" panose="020F0502020204030204"/>
                <a:ea typeface="+mj-ea"/>
                <a:cs typeface="+mj-cs"/>
              </a:rPr>
              <a:t>1</a:t>
            </a:r>
            <a:endParaRPr kumimoji="0" lang="en-GB" sz="36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1" name="Title 1">
            <a:extLst>
              <a:ext uri="{FF2B5EF4-FFF2-40B4-BE49-F238E27FC236}">
                <a16:creationId xmlns:a16="http://schemas.microsoft.com/office/drawing/2014/main" id="{99538235-C869-49F3-965C-85531908EF51}"/>
              </a:ext>
            </a:extLst>
          </p:cNvPr>
          <p:cNvSpPr txBox="1">
            <a:spLocks/>
          </p:cNvSpPr>
          <p:nvPr/>
        </p:nvSpPr>
        <p:spPr>
          <a:xfrm>
            <a:off x="5675078" y="1147325"/>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strike="noStrike" kern="1200" cap="none" spc="0" normalizeH="0" baseline="0" noProof="0" dirty="0">
                <a:ln>
                  <a:noFill/>
                </a:ln>
                <a:solidFill>
                  <a:schemeClr val="bg1"/>
                </a:solidFill>
                <a:effectLst/>
                <a:uLnTx/>
                <a:uFillTx/>
                <a:latin typeface="Calibri" panose="020F0502020204030204"/>
                <a:ea typeface="+mj-ea"/>
                <a:cs typeface="+mj-cs"/>
              </a:rPr>
              <a:t>2</a:t>
            </a:r>
            <a:endParaRPr kumimoji="0" lang="en-GB" sz="36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2" name="Title 1">
            <a:extLst>
              <a:ext uri="{FF2B5EF4-FFF2-40B4-BE49-F238E27FC236}">
                <a16:creationId xmlns:a16="http://schemas.microsoft.com/office/drawing/2014/main" id="{EBE93B1C-4720-4684-A11C-721607840B88}"/>
              </a:ext>
            </a:extLst>
          </p:cNvPr>
          <p:cNvSpPr txBox="1">
            <a:spLocks/>
          </p:cNvSpPr>
          <p:nvPr/>
        </p:nvSpPr>
        <p:spPr>
          <a:xfrm>
            <a:off x="9029824" y="1208548"/>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strike="noStrike" kern="1200" cap="none" spc="0" normalizeH="0" baseline="0" noProof="0" dirty="0">
                <a:ln>
                  <a:noFill/>
                </a:ln>
                <a:solidFill>
                  <a:schemeClr val="bg1"/>
                </a:solidFill>
                <a:effectLst/>
                <a:uLnTx/>
                <a:uFillTx/>
                <a:latin typeface="Calibri" panose="020F0502020204030204"/>
                <a:ea typeface="+mj-ea"/>
                <a:cs typeface="+mj-cs"/>
              </a:rPr>
              <a:t>3</a:t>
            </a:r>
            <a:endParaRPr kumimoji="0" lang="en-GB" sz="36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3" name="Title 1">
            <a:extLst>
              <a:ext uri="{FF2B5EF4-FFF2-40B4-BE49-F238E27FC236}">
                <a16:creationId xmlns:a16="http://schemas.microsoft.com/office/drawing/2014/main" id="{54518808-1645-43C9-9071-020335429396}"/>
              </a:ext>
            </a:extLst>
          </p:cNvPr>
          <p:cNvSpPr txBox="1">
            <a:spLocks/>
          </p:cNvSpPr>
          <p:nvPr/>
        </p:nvSpPr>
        <p:spPr>
          <a:xfrm>
            <a:off x="2704463" y="4035056"/>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strike="noStrike" kern="1200" cap="none" spc="0" normalizeH="0" baseline="0" noProof="0" dirty="0">
                <a:ln>
                  <a:noFill/>
                </a:ln>
                <a:solidFill>
                  <a:schemeClr val="bg1"/>
                </a:solidFill>
                <a:effectLst/>
                <a:uLnTx/>
                <a:uFillTx/>
                <a:latin typeface="Calibri" panose="020F0502020204030204"/>
                <a:ea typeface="+mj-ea"/>
                <a:cs typeface="+mj-cs"/>
              </a:rPr>
              <a:t>4</a:t>
            </a:r>
            <a:endParaRPr kumimoji="0" lang="en-GB" sz="36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4" name="Title 1">
            <a:extLst>
              <a:ext uri="{FF2B5EF4-FFF2-40B4-BE49-F238E27FC236}">
                <a16:creationId xmlns:a16="http://schemas.microsoft.com/office/drawing/2014/main" id="{BCE3E341-9AD7-40F2-8A87-9F56566F6776}"/>
              </a:ext>
            </a:extLst>
          </p:cNvPr>
          <p:cNvSpPr txBox="1">
            <a:spLocks/>
          </p:cNvSpPr>
          <p:nvPr/>
        </p:nvSpPr>
        <p:spPr>
          <a:xfrm>
            <a:off x="5446224" y="4035056"/>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strike="noStrike" kern="1200" cap="none" spc="0" normalizeH="0" baseline="0" noProof="0" dirty="0">
                <a:ln>
                  <a:noFill/>
                </a:ln>
                <a:solidFill>
                  <a:schemeClr val="bg1"/>
                </a:solidFill>
                <a:effectLst/>
                <a:uLnTx/>
                <a:uFillTx/>
                <a:latin typeface="Calibri" panose="020F0502020204030204"/>
                <a:ea typeface="+mj-ea"/>
                <a:cs typeface="+mj-cs"/>
              </a:rPr>
              <a:t>5</a:t>
            </a:r>
            <a:endParaRPr kumimoji="0" lang="en-GB" sz="36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5" name="Title 1">
            <a:extLst>
              <a:ext uri="{FF2B5EF4-FFF2-40B4-BE49-F238E27FC236}">
                <a16:creationId xmlns:a16="http://schemas.microsoft.com/office/drawing/2014/main" id="{99EABE3F-24D1-4DA8-B293-1266D5AF0259}"/>
              </a:ext>
            </a:extLst>
          </p:cNvPr>
          <p:cNvSpPr txBox="1">
            <a:spLocks/>
          </p:cNvSpPr>
          <p:nvPr/>
        </p:nvSpPr>
        <p:spPr>
          <a:xfrm>
            <a:off x="9066620" y="4035056"/>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strike="noStrike" kern="1200" cap="none" spc="0" normalizeH="0" baseline="0" noProof="0" dirty="0">
                <a:ln>
                  <a:noFill/>
                </a:ln>
                <a:solidFill>
                  <a:schemeClr val="bg1"/>
                </a:solidFill>
                <a:effectLst/>
                <a:uLnTx/>
                <a:uFillTx/>
                <a:latin typeface="Calibri" panose="020F0502020204030204"/>
                <a:ea typeface="+mj-ea"/>
                <a:cs typeface="+mj-cs"/>
              </a:rPr>
              <a:t>6</a:t>
            </a:r>
            <a:endParaRPr kumimoji="0" lang="en-GB" sz="3600" b="0" i="0"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6" name="Oval 15">
            <a:extLst>
              <a:ext uri="{FF2B5EF4-FFF2-40B4-BE49-F238E27FC236}">
                <a16:creationId xmlns:a16="http://schemas.microsoft.com/office/drawing/2014/main" id="{9D670CAD-AED3-4167-92CF-A1747432F1A1}"/>
              </a:ext>
            </a:extLst>
          </p:cNvPr>
          <p:cNvSpPr/>
          <p:nvPr/>
        </p:nvSpPr>
        <p:spPr>
          <a:xfrm>
            <a:off x="0" y="2539193"/>
            <a:ext cx="2163651" cy="35192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Use Different memory skills</a:t>
            </a:r>
            <a:endPar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528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 y="-40061"/>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6" name="Title 1">
            <a:extLst>
              <a:ext uri="{FF2B5EF4-FFF2-40B4-BE49-F238E27FC236}">
                <a16:creationId xmlns:a16="http://schemas.microsoft.com/office/drawing/2014/main" id="{0920D902-C257-4B16-B3FB-B1A51DEB40D5}"/>
              </a:ext>
            </a:extLst>
          </p:cNvPr>
          <p:cNvSpPr txBox="1">
            <a:spLocks/>
          </p:cNvSpPr>
          <p:nvPr/>
        </p:nvSpPr>
        <p:spPr>
          <a:xfrm>
            <a:off x="3162169" y="51576"/>
            <a:ext cx="5867653" cy="1086032"/>
          </a:xfrm>
          <a:prstGeom prst="rect">
            <a:avLst/>
          </a:prstGeom>
          <a:solidFill>
            <a:srgbClr val="F4CB1C"/>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sng" strike="noStrike" kern="1200" cap="none" spc="0" normalizeH="0" baseline="0" noProof="0" dirty="0">
                <a:ln>
                  <a:noFill/>
                </a:ln>
                <a:solidFill>
                  <a:prstClr val="black"/>
                </a:solidFill>
                <a:effectLst/>
                <a:uLnTx/>
                <a:uFillTx/>
                <a:latin typeface="Calibri" panose="020F0502020204030204"/>
                <a:ea typeface="+mn-ea"/>
                <a:cs typeface="+mn-cs"/>
              </a:rPr>
              <a:t>Just Do it</a:t>
            </a:r>
            <a:endParaRPr kumimoji="0" lang="en-GB" sz="3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200" b="1" i="1" u="none" strike="noStrike" kern="1200" cap="none" spc="0" normalizeH="0" baseline="0" noProof="0" dirty="0">
                <a:ln>
                  <a:noFill/>
                </a:ln>
                <a:solidFill>
                  <a:srgbClr val="FF0000"/>
                </a:solidFill>
                <a:effectLst/>
                <a:uLnTx/>
                <a:uFillTx/>
                <a:latin typeface="Calibri" panose="020F0502020204030204"/>
                <a:ea typeface="+mn-ea"/>
                <a:cs typeface="+mn-cs"/>
              </a:rPr>
              <a:t>My 12 DIY Tips!</a:t>
            </a:r>
            <a:endParaRPr kumimoji="0" lang="en-GB" sz="3200" b="0"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C4DFD3F-04CE-4318-A7C3-94F457E39E9F}"/>
              </a:ext>
            </a:extLst>
          </p:cNvPr>
          <p:cNvPicPr>
            <a:picLocks noChangeAspect="1"/>
          </p:cNvPicPr>
          <p:nvPr/>
        </p:nvPicPr>
        <p:blipFill>
          <a:blip r:embed="rId5"/>
          <a:stretch>
            <a:fillRect/>
          </a:stretch>
        </p:blipFill>
        <p:spPr>
          <a:xfrm>
            <a:off x="2561768" y="1167764"/>
            <a:ext cx="9464757" cy="5533243"/>
          </a:xfrm>
          <a:prstGeom prst="rect">
            <a:avLst/>
          </a:prstGeom>
        </p:spPr>
      </p:pic>
      <p:sp>
        <p:nvSpPr>
          <p:cNvPr id="9" name="Title 1">
            <a:extLst>
              <a:ext uri="{FF2B5EF4-FFF2-40B4-BE49-F238E27FC236}">
                <a16:creationId xmlns:a16="http://schemas.microsoft.com/office/drawing/2014/main" id="{BF361E65-6902-43BE-AB8C-4938CD9747DB}"/>
              </a:ext>
            </a:extLst>
          </p:cNvPr>
          <p:cNvSpPr txBox="1">
            <a:spLocks/>
          </p:cNvSpPr>
          <p:nvPr/>
        </p:nvSpPr>
        <p:spPr>
          <a:xfrm>
            <a:off x="2741250" y="1225391"/>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99538235-C869-49F3-965C-85531908EF51}"/>
              </a:ext>
            </a:extLst>
          </p:cNvPr>
          <p:cNvSpPr txBox="1">
            <a:spLocks/>
          </p:cNvSpPr>
          <p:nvPr/>
        </p:nvSpPr>
        <p:spPr>
          <a:xfrm>
            <a:off x="5751423" y="1191151"/>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itle 1">
            <a:extLst>
              <a:ext uri="{FF2B5EF4-FFF2-40B4-BE49-F238E27FC236}">
                <a16:creationId xmlns:a16="http://schemas.microsoft.com/office/drawing/2014/main" id="{EBE93B1C-4720-4684-A11C-721607840B88}"/>
              </a:ext>
            </a:extLst>
          </p:cNvPr>
          <p:cNvSpPr txBox="1">
            <a:spLocks/>
          </p:cNvSpPr>
          <p:nvPr/>
        </p:nvSpPr>
        <p:spPr>
          <a:xfrm>
            <a:off x="8629937" y="1214538"/>
            <a:ext cx="42091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9</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54518808-1645-43C9-9071-020335429396}"/>
              </a:ext>
            </a:extLst>
          </p:cNvPr>
          <p:cNvSpPr txBox="1">
            <a:spLocks/>
          </p:cNvSpPr>
          <p:nvPr/>
        </p:nvSpPr>
        <p:spPr>
          <a:xfrm>
            <a:off x="2433952" y="3823795"/>
            <a:ext cx="728217"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10</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BCE3E341-9AD7-40F2-8A87-9F56566F6776}"/>
              </a:ext>
            </a:extLst>
          </p:cNvPr>
          <p:cNvSpPr txBox="1">
            <a:spLocks/>
          </p:cNvSpPr>
          <p:nvPr/>
        </p:nvSpPr>
        <p:spPr>
          <a:xfrm>
            <a:off x="5751423" y="3771297"/>
            <a:ext cx="728217"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11</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99EABE3F-24D1-4DA8-B293-1266D5AF0259}"/>
              </a:ext>
            </a:extLst>
          </p:cNvPr>
          <p:cNvSpPr txBox="1">
            <a:spLocks/>
          </p:cNvSpPr>
          <p:nvPr/>
        </p:nvSpPr>
        <p:spPr>
          <a:xfrm>
            <a:off x="8669009" y="3771297"/>
            <a:ext cx="799769" cy="527521"/>
          </a:xfrm>
          <a:prstGeom prst="rect">
            <a:avLst/>
          </a:prstGeom>
          <a:solidFill>
            <a:srgbClr val="FF3399"/>
          </a:solidFill>
        </p:spPr>
        <p:txBody>
          <a:bodyPr vert="horz" lIns="91440" tIns="45720" rIns="91440" bIns="45720"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a:ea typeface="+mn-ea"/>
                <a:cs typeface="+mn-cs"/>
              </a:rPr>
              <a:t>12</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DAE1C18-EA72-4F78-A293-EEA3C9685CF8}"/>
              </a:ext>
            </a:extLst>
          </p:cNvPr>
          <p:cNvSpPr/>
          <p:nvPr/>
        </p:nvSpPr>
        <p:spPr>
          <a:xfrm>
            <a:off x="0" y="2539193"/>
            <a:ext cx="2433951" cy="35192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Use Different memory skills</a:t>
            </a:r>
            <a:endPar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52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ctorstock_172764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10" name="Picture 9">
            <a:extLst>
              <a:ext uri="{FF2B5EF4-FFF2-40B4-BE49-F238E27FC236}">
                <a16:creationId xmlns:a16="http://schemas.microsoft.com/office/drawing/2014/main" id="{5B06E35D-C92E-438C-85BB-F0CBE0FFED8D}"/>
              </a:ext>
            </a:extLst>
          </p:cNvPr>
          <p:cNvPicPr>
            <a:picLocks noChangeAspect="1"/>
          </p:cNvPicPr>
          <p:nvPr/>
        </p:nvPicPr>
        <p:blipFill>
          <a:blip r:embed="rId3"/>
          <a:stretch>
            <a:fillRect/>
          </a:stretch>
        </p:blipFill>
        <p:spPr>
          <a:xfrm>
            <a:off x="1814051" y="332019"/>
            <a:ext cx="9085006" cy="5342498"/>
          </a:xfrm>
          <a:prstGeom prst="rect">
            <a:avLst/>
          </a:prstGeom>
        </p:spPr>
      </p:pic>
      <p:sp>
        <p:nvSpPr>
          <p:cNvPr id="11" name="TextBox 10">
            <a:extLst>
              <a:ext uri="{FF2B5EF4-FFF2-40B4-BE49-F238E27FC236}">
                <a16:creationId xmlns:a16="http://schemas.microsoft.com/office/drawing/2014/main" id="{DDCDCE68-FB7B-4FD8-BA8C-B0AB9B7D4381}"/>
              </a:ext>
            </a:extLst>
          </p:cNvPr>
          <p:cNvSpPr txBox="1"/>
          <p:nvPr/>
        </p:nvSpPr>
        <p:spPr>
          <a:xfrm>
            <a:off x="4349434" y="5675256"/>
            <a:ext cx="4014240" cy="923330"/>
          </a:xfrm>
          <a:prstGeom prst="rect">
            <a:avLst/>
          </a:prstGeom>
          <a:solidFill>
            <a:schemeClr val="bg1"/>
          </a:solidFill>
        </p:spPr>
        <p:txBody>
          <a:bodyPr wrap="none" rtlCol="0">
            <a:spAutoFit/>
          </a:bodyPr>
          <a:lstStyle/>
          <a:p>
            <a:r>
              <a:rPr lang="en-GB" sz="5400" b="1" i="1" dirty="0">
                <a:latin typeface="Algerian" panose="04020705040A02060702" pitchFamily="82" charset="0"/>
              </a:rPr>
              <a:t>Good luck!</a:t>
            </a:r>
          </a:p>
        </p:txBody>
      </p:sp>
    </p:spTree>
    <p:extLst>
      <p:ext uri="{BB962C8B-B14F-4D97-AF65-F5344CB8AC3E}">
        <p14:creationId xmlns:p14="http://schemas.microsoft.com/office/powerpoint/2010/main" val="366763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6" name="Rectangle 5"/>
          <p:cNvSpPr/>
          <p:nvPr/>
        </p:nvSpPr>
        <p:spPr>
          <a:xfrm>
            <a:off x="2552736" y="632108"/>
            <a:ext cx="9250178" cy="5562829"/>
          </a:xfrm>
          <a:prstGeom prst="rect">
            <a:avLst/>
          </a:prstGeom>
          <a:solidFill>
            <a:srgbClr val="F4CB1C"/>
          </a:solidFill>
        </p:spPr>
        <p:txBody>
          <a:bodyPr vert="horz" lIns="91440" tIns="45720" rIns="91440" bIns="45720" rtlCol="0">
            <a:noAutofit/>
          </a:bodyPr>
          <a:lstStyle/>
          <a:p>
            <a:pPr>
              <a:lnSpc>
                <a:spcPct val="90000"/>
              </a:lnSpc>
              <a:spcBef>
                <a:spcPts val="1000"/>
              </a:spcBef>
            </a:pPr>
            <a:r>
              <a:rPr lang="en-GB" sz="2400" dirty="0"/>
              <a:t>6. Don't spend ages making your notes look pretty – they need to be neat and legible but hours of making sure you’ve used every single coloured pen is a waste of time!</a:t>
            </a:r>
          </a:p>
          <a:p>
            <a:pPr>
              <a:lnSpc>
                <a:spcPct val="90000"/>
              </a:lnSpc>
              <a:spcBef>
                <a:spcPts val="1000"/>
              </a:spcBef>
            </a:pPr>
            <a:r>
              <a:rPr lang="en-GB" sz="2400" dirty="0"/>
              <a:t>7. Don't just read your notes – revision needs to be active – </a:t>
            </a:r>
            <a:r>
              <a:rPr lang="en-GB" sz="2400" b="1" u="sng" dirty="0"/>
              <a:t>DO</a:t>
            </a:r>
            <a:r>
              <a:rPr lang="en-GB" sz="2400" dirty="0"/>
              <a:t> something!</a:t>
            </a:r>
          </a:p>
          <a:p>
            <a:pPr>
              <a:lnSpc>
                <a:spcPct val="90000"/>
              </a:lnSpc>
              <a:spcBef>
                <a:spcPts val="1000"/>
              </a:spcBef>
            </a:pPr>
            <a:r>
              <a:rPr lang="en-GB" sz="2400" dirty="0"/>
              <a:t>8. Stick revision notes/Flash cards all around your house so in the exam you think — "aha, quadratic equations, they were on the fridge...” (or behind the toilet door....?)</a:t>
            </a:r>
          </a:p>
          <a:p>
            <a:pPr>
              <a:lnSpc>
                <a:spcPct val="90000"/>
              </a:lnSpc>
              <a:spcBef>
                <a:spcPts val="1000"/>
              </a:spcBef>
            </a:pPr>
            <a:r>
              <a:rPr lang="en-GB" sz="2400" dirty="0"/>
              <a:t>9. Do lots of practice exam papers – ask your teachers if there practice exam questions they can send you prior to the end of year exam.</a:t>
            </a:r>
          </a:p>
          <a:p>
            <a:pPr>
              <a:lnSpc>
                <a:spcPct val="90000"/>
              </a:lnSpc>
              <a:spcBef>
                <a:spcPts val="1000"/>
              </a:spcBef>
            </a:pPr>
            <a:r>
              <a:rPr lang="en-GB" sz="2400" dirty="0"/>
              <a:t>10. And finally….. Don't turn yourself into a revision zombie!  Revision is important but you have to give yourself rewards and breaks.  You can still make time to socialise with friends or play your favourite computer game if you build it into your revision timetable – it’s all about planning and compromise!</a:t>
            </a:r>
          </a:p>
        </p:txBody>
      </p:sp>
    </p:spTree>
    <p:extLst>
      <p:ext uri="{BB962C8B-B14F-4D97-AF65-F5344CB8AC3E}">
        <p14:creationId xmlns:p14="http://schemas.microsoft.com/office/powerpoint/2010/main" val="153246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2" name="Title 1"/>
          <p:cNvSpPr>
            <a:spLocks noGrp="1"/>
          </p:cNvSpPr>
          <p:nvPr>
            <p:ph type="title"/>
          </p:nvPr>
        </p:nvSpPr>
        <p:spPr>
          <a:xfrm>
            <a:off x="2949677" y="182581"/>
            <a:ext cx="8229600" cy="678426"/>
          </a:xfrm>
          <a:solidFill>
            <a:srgbClr val="F4CB1C"/>
          </a:solidFill>
        </p:spPr>
        <p:txBody>
          <a:bodyPr vert="horz" lIns="91440" tIns="45720" rIns="91440" bIns="45720" rtlCol="0" anchor="b">
            <a:normAutofit fontScale="90000"/>
          </a:bodyPr>
          <a:lstStyle/>
          <a:p>
            <a:pPr algn="ctr"/>
            <a:r>
              <a:rPr lang="en-GB" sz="4800" dirty="0">
                <a:latin typeface="+mn-lt"/>
              </a:rPr>
              <a:t>Revision Timetables</a:t>
            </a:r>
          </a:p>
        </p:txBody>
      </p:sp>
      <p:sp>
        <p:nvSpPr>
          <p:cNvPr id="20481" name="Rectangle 1"/>
          <p:cNvSpPr>
            <a:spLocks noChangeArrowheads="1"/>
          </p:cNvSpPr>
          <p:nvPr/>
        </p:nvSpPr>
        <p:spPr bwMode="auto">
          <a:xfrm>
            <a:off x="132334" y="1517673"/>
            <a:ext cx="11927331" cy="5016758"/>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FontTx/>
              <a:buChar char="•"/>
            </a:pPr>
            <a:r>
              <a:rPr lang="en-GB" sz="2000" dirty="0">
                <a:latin typeface="Calibri" pitchFamily="34" charset="0"/>
                <a:ea typeface="Calibri" pitchFamily="34" charset="0"/>
                <a:cs typeface="Times New Roman" pitchFamily="18" charset="0"/>
              </a:rPr>
              <a:t>List all of the subjects that you do and break them down into sub-categories – e.g. English Literature may be broken down into the different books you are studying and then further into chapters/themes/quotes etc.  You could choose to colour code them if that helps you.</a:t>
            </a:r>
          </a:p>
          <a:p>
            <a:pPr eaLnBrk="0" fontAlgn="base" hangingPunct="0">
              <a:spcBef>
                <a:spcPct val="0"/>
              </a:spcBef>
              <a:spcAft>
                <a:spcPct val="0"/>
              </a:spcAft>
              <a:buFontTx/>
              <a:buChar char="•"/>
            </a:pPr>
            <a:endParaRPr lang="en-GB" sz="2000" dirty="0">
              <a:latin typeface="Arial" pitchFamily="34" charset="0"/>
              <a:cs typeface="Arial" pitchFamily="34" charset="0"/>
            </a:endParaRPr>
          </a:p>
          <a:p>
            <a:pPr eaLnBrk="0" fontAlgn="base" hangingPunct="0">
              <a:spcBef>
                <a:spcPct val="0"/>
              </a:spcBef>
              <a:spcAft>
                <a:spcPct val="0"/>
              </a:spcAft>
              <a:buFontTx/>
              <a:buChar char="•"/>
            </a:pPr>
            <a:r>
              <a:rPr lang="en-GB" sz="2000" dirty="0">
                <a:latin typeface="Calibri" pitchFamily="34" charset="0"/>
                <a:ea typeface="Calibri" pitchFamily="34" charset="0"/>
                <a:cs typeface="Times New Roman" pitchFamily="18" charset="0"/>
              </a:rPr>
              <a:t>Mix your subjects up – don’t do all of your worst subjects on the same day!</a:t>
            </a:r>
          </a:p>
          <a:p>
            <a:pPr eaLnBrk="0" fontAlgn="base" hangingPunct="0">
              <a:spcBef>
                <a:spcPct val="0"/>
              </a:spcBef>
              <a:spcAft>
                <a:spcPct val="0"/>
              </a:spcAft>
              <a:buFontTx/>
              <a:buChar char="•"/>
            </a:pPr>
            <a:endParaRPr lang="en-GB" sz="2000" dirty="0">
              <a:latin typeface="Arial" pitchFamily="34" charset="0"/>
              <a:cs typeface="Arial" pitchFamily="34" charset="0"/>
            </a:endParaRPr>
          </a:p>
          <a:p>
            <a:pPr eaLnBrk="0" fontAlgn="base" hangingPunct="0">
              <a:spcBef>
                <a:spcPct val="0"/>
              </a:spcBef>
              <a:spcAft>
                <a:spcPct val="0"/>
              </a:spcAft>
              <a:buFontTx/>
              <a:buChar char="•"/>
            </a:pPr>
            <a:r>
              <a:rPr lang="en-GB" sz="2000" dirty="0">
                <a:latin typeface="Calibri" pitchFamily="34" charset="0"/>
                <a:ea typeface="Calibri" pitchFamily="34" charset="0"/>
                <a:cs typeface="Times New Roman" pitchFamily="18" charset="0"/>
              </a:rPr>
              <a:t>Decide which things you only need a short time on and which things you need to look at for longer or several times. Basically your strengths and weaknesses – look at your topic list/PLCs!</a:t>
            </a:r>
          </a:p>
          <a:p>
            <a:pPr eaLnBrk="0" fontAlgn="base" hangingPunct="0">
              <a:spcBef>
                <a:spcPct val="0"/>
              </a:spcBef>
              <a:spcAft>
                <a:spcPct val="0"/>
              </a:spcAft>
              <a:buFontTx/>
              <a:buChar char="•"/>
            </a:pPr>
            <a:endParaRPr lang="en-GB" sz="2000" dirty="0">
              <a:latin typeface="Arial" pitchFamily="34" charset="0"/>
              <a:cs typeface="Arial" pitchFamily="34" charset="0"/>
            </a:endParaRPr>
          </a:p>
          <a:p>
            <a:pPr eaLnBrk="0" fontAlgn="base" hangingPunct="0">
              <a:spcBef>
                <a:spcPct val="0"/>
              </a:spcBef>
              <a:spcAft>
                <a:spcPct val="0"/>
              </a:spcAft>
              <a:buFontTx/>
              <a:buChar char="•"/>
            </a:pPr>
            <a:r>
              <a:rPr lang="en-GB" sz="2000" dirty="0">
                <a:latin typeface="Calibri" pitchFamily="34" charset="0"/>
                <a:ea typeface="Calibri" pitchFamily="34" charset="0"/>
                <a:cs typeface="Times New Roman" pitchFamily="18" charset="0"/>
              </a:rPr>
              <a:t>Make a note of important things such as birthdays, family events etc. It’s ok to make time for them!</a:t>
            </a:r>
          </a:p>
          <a:p>
            <a:pPr eaLnBrk="0" fontAlgn="base" hangingPunct="0">
              <a:spcBef>
                <a:spcPct val="0"/>
              </a:spcBef>
              <a:spcAft>
                <a:spcPct val="0"/>
              </a:spcAft>
              <a:buFontTx/>
              <a:buChar char="•"/>
            </a:pPr>
            <a:endParaRPr lang="en-GB" sz="2000" dirty="0">
              <a:latin typeface="Arial" pitchFamily="34" charset="0"/>
              <a:cs typeface="Arial" pitchFamily="34" charset="0"/>
            </a:endParaRPr>
          </a:p>
          <a:p>
            <a:pPr eaLnBrk="0" fontAlgn="base" hangingPunct="0">
              <a:spcBef>
                <a:spcPct val="0"/>
              </a:spcBef>
              <a:spcAft>
                <a:spcPct val="0"/>
              </a:spcAft>
              <a:buFontTx/>
              <a:buChar char="•"/>
            </a:pPr>
            <a:r>
              <a:rPr lang="en-GB" sz="2000" dirty="0">
                <a:latin typeface="Calibri" pitchFamily="34" charset="0"/>
                <a:ea typeface="Calibri" pitchFamily="34" charset="0"/>
                <a:cs typeface="Times New Roman" pitchFamily="18" charset="0"/>
              </a:rPr>
              <a:t>Build in breaks –10 minutes for every hour of work is usually a good rule but if you have a short concentration span maybe 5 minutes every half an hour is better.</a:t>
            </a:r>
          </a:p>
          <a:p>
            <a:pPr eaLnBrk="0" fontAlgn="base" hangingPunct="0">
              <a:spcBef>
                <a:spcPct val="0"/>
              </a:spcBef>
              <a:spcAft>
                <a:spcPct val="0"/>
              </a:spcAft>
              <a:buFontTx/>
              <a:buChar char="•"/>
            </a:pPr>
            <a:endParaRPr lang="en-GB" sz="2000" dirty="0">
              <a:latin typeface="Arial" pitchFamily="34" charset="0"/>
              <a:cs typeface="Arial" pitchFamily="34" charset="0"/>
            </a:endParaRPr>
          </a:p>
          <a:p>
            <a:pPr eaLnBrk="0" fontAlgn="base" hangingPunct="0">
              <a:spcBef>
                <a:spcPct val="0"/>
              </a:spcBef>
              <a:spcAft>
                <a:spcPct val="0"/>
              </a:spcAft>
              <a:buFontTx/>
              <a:buChar char="•"/>
            </a:pPr>
            <a:r>
              <a:rPr lang="en-GB" sz="2000" dirty="0">
                <a:latin typeface="Calibri" pitchFamily="34" charset="0"/>
                <a:ea typeface="Calibri" pitchFamily="34" charset="0"/>
                <a:cs typeface="Times New Roman" pitchFamily="18" charset="0"/>
              </a:rPr>
              <a:t>Do a new copy for each week – that way you can cross things off as you go which will give you a sense of accomplishment.</a:t>
            </a:r>
            <a:endParaRPr lang="en-GB" sz="2000" dirty="0">
              <a:latin typeface="Arial" pitchFamily="34" charset="0"/>
              <a:cs typeface="Arial"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916" y="-15477"/>
            <a:ext cx="1335092" cy="1335092"/>
          </a:xfrm>
          <a:prstGeom prst="rect">
            <a:avLst/>
          </a:prstGeom>
        </p:spPr>
      </p:pic>
    </p:spTree>
    <p:extLst>
      <p:ext uri="{BB962C8B-B14F-4D97-AF65-F5344CB8AC3E}">
        <p14:creationId xmlns:p14="http://schemas.microsoft.com/office/powerpoint/2010/main" val="180337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2" name="Title 1"/>
          <p:cNvSpPr>
            <a:spLocks noGrp="1"/>
          </p:cNvSpPr>
          <p:nvPr>
            <p:ph type="title"/>
          </p:nvPr>
        </p:nvSpPr>
        <p:spPr>
          <a:xfrm>
            <a:off x="2846951" y="265471"/>
            <a:ext cx="8229600" cy="752168"/>
          </a:xfrm>
          <a:solidFill>
            <a:srgbClr val="F4CB1C"/>
          </a:solidFill>
        </p:spPr>
        <p:txBody>
          <a:bodyPr vert="horz" lIns="91440" tIns="45720" rIns="91440" bIns="45720" rtlCol="0" anchor="b">
            <a:normAutofit/>
          </a:bodyPr>
          <a:lstStyle/>
          <a:p>
            <a:pPr algn="ctr"/>
            <a:r>
              <a:rPr lang="en-GB" sz="4800" dirty="0">
                <a:latin typeface="+mn-lt"/>
              </a:rPr>
              <a:t>Example....</a:t>
            </a:r>
          </a:p>
        </p:txBody>
      </p:sp>
      <p:graphicFrame>
        <p:nvGraphicFramePr>
          <p:cNvPr id="4" name="Table 3"/>
          <p:cNvGraphicFramePr>
            <a:graphicFrameLocks noGrp="1"/>
          </p:cNvGraphicFramePr>
          <p:nvPr>
            <p:extLst>
              <p:ext uri="{D42A27DB-BD31-4B8C-83A1-F6EECF244321}">
                <p14:modId xmlns:p14="http://schemas.microsoft.com/office/powerpoint/2010/main" val="153966670"/>
              </p:ext>
            </p:extLst>
          </p:nvPr>
        </p:nvGraphicFramePr>
        <p:xfrm>
          <a:off x="2651615" y="1298587"/>
          <a:ext cx="8424936" cy="5256582"/>
        </p:xfrm>
        <a:graphic>
          <a:graphicData uri="http://schemas.openxmlformats.org/drawingml/2006/table">
            <a:tbl>
              <a:tblPr/>
              <a:tblGrid>
                <a:gridCol w="721472">
                  <a:extLst>
                    <a:ext uri="{9D8B030D-6E8A-4147-A177-3AD203B41FA5}">
                      <a16:colId xmlns:a16="http://schemas.microsoft.com/office/drawing/2014/main" val="20000"/>
                    </a:ext>
                  </a:extLst>
                </a:gridCol>
                <a:gridCol w="1009479">
                  <a:extLst>
                    <a:ext uri="{9D8B030D-6E8A-4147-A177-3AD203B41FA5}">
                      <a16:colId xmlns:a16="http://schemas.microsoft.com/office/drawing/2014/main" val="20001"/>
                    </a:ext>
                  </a:extLst>
                </a:gridCol>
                <a:gridCol w="1128174">
                  <a:extLst>
                    <a:ext uri="{9D8B030D-6E8A-4147-A177-3AD203B41FA5}">
                      <a16:colId xmlns:a16="http://schemas.microsoft.com/office/drawing/2014/main" val="20002"/>
                    </a:ext>
                  </a:extLst>
                </a:gridCol>
                <a:gridCol w="1174139">
                  <a:extLst>
                    <a:ext uri="{9D8B030D-6E8A-4147-A177-3AD203B41FA5}">
                      <a16:colId xmlns:a16="http://schemas.microsoft.com/office/drawing/2014/main" val="20003"/>
                    </a:ext>
                  </a:extLst>
                </a:gridCol>
                <a:gridCol w="1019953">
                  <a:extLst>
                    <a:ext uri="{9D8B030D-6E8A-4147-A177-3AD203B41FA5}">
                      <a16:colId xmlns:a16="http://schemas.microsoft.com/office/drawing/2014/main" val="20004"/>
                    </a:ext>
                  </a:extLst>
                </a:gridCol>
                <a:gridCol w="635943">
                  <a:extLst>
                    <a:ext uri="{9D8B030D-6E8A-4147-A177-3AD203B41FA5}">
                      <a16:colId xmlns:a16="http://schemas.microsoft.com/office/drawing/2014/main" val="20005"/>
                    </a:ext>
                  </a:extLst>
                </a:gridCol>
                <a:gridCol w="716817">
                  <a:extLst>
                    <a:ext uri="{9D8B030D-6E8A-4147-A177-3AD203B41FA5}">
                      <a16:colId xmlns:a16="http://schemas.microsoft.com/office/drawing/2014/main" val="20006"/>
                    </a:ext>
                  </a:extLst>
                </a:gridCol>
                <a:gridCol w="1027516">
                  <a:extLst>
                    <a:ext uri="{9D8B030D-6E8A-4147-A177-3AD203B41FA5}">
                      <a16:colId xmlns:a16="http://schemas.microsoft.com/office/drawing/2014/main" val="20007"/>
                    </a:ext>
                  </a:extLst>
                </a:gridCol>
                <a:gridCol w="991443">
                  <a:extLst>
                    <a:ext uri="{9D8B030D-6E8A-4147-A177-3AD203B41FA5}">
                      <a16:colId xmlns:a16="http://schemas.microsoft.com/office/drawing/2014/main" val="20008"/>
                    </a:ext>
                  </a:extLst>
                </a:gridCol>
              </a:tblGrid>
              <a:tr h="287742">
                <a:tc>
                  <a:txBody>
                    <a:bodyPr/>
                    <a:lstStyle/>
                    <a:p>
                      <a:pPr algn="l">
                        <a:lnSpc>
                          <a:spcPct val="107000"/>
                        </a:lnSpc>
                        <a:spcAft>
                          <a:spcPts val="0"/>
                        </a:spcAft>
                      </a:pPr>
                      <a:endParaRPr lang="en-GB" sz="1200" dirty="0">
                        <a:latin typeface="Calibri"/>
                        <a:ea typeface="Calibri"/>
                        <a:cs typeface="Times New Roman"/>
                      </a:endParaRPr>
                    </a:p>
                  </a:txBody>
                  <a:tcPr marL="45467" marR="4546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latin typeface="Calibri"/>
                          <a:ea typeface="Calibri"/>
                          <a:cs typeface="Times New Roman"/>
                        </a:rPr>
                        <a:t>Monday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b="1">
                          <a:latin typeface="Calibri"/>
                          <a:ea typeface="Calibri"/>
                          <a:cs typeface="Times New Roman"/>
                        </a:rPr>
                        <a:t>Tuesday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b="1">
                          <a:latin typeface="Calibri"/>
                          <a:ea typeface="Calibri"/>
                          <a:cs typeface="Times New Roman"/>
                        </a:rPr>
                        <a:t>Wednesday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b="1">
                          <a:latin typeface="Calibri"/>
                          <a:ea typeface="Calibri"/>
                          <a:cs typeface="Times New Roman"/>
                        </a:rPr>
                        <a:t>Thursday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b="1">
                          <a:latin typeface="Calibri"/>
                          <a:ea typeface="Calibri"/>
                          <a:cs typeface="Times New Roman"/>
                        </a:rPr>
                        <a:t>Friday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b="1">
                          <a:latin typeface="Calibri"/>
                          <a:ea typeface="Calibri"/>
                          <a:cs typeface="Times New Roman"/>
                        </a:rPr>
                        <a:t>Saturday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en-GB" sz="1200" b="1">
                          <a:latin typeface="Calibri"/>
                          <a:ea typeface="Calibri"/>
                          <a:cs typeface="Times New Roman"/>
                        </a:rPr>
                        <a:t>Sunday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878495">
                <a:tc>
                  <a:txBody>
                    <a:bodyPr/>
                    <a:lstStyle/>
                    <a:p>
                      <a:pPr algn="l">
                        <a:lnSpc>
                          <a:spcPct val="107000"/>
                        </a:lnSpc>
                        <a:spcAft>
                          <a:spcPts val="0"/>
                        </a:spcAft>
                      </a:pPr>
                      <a:r>
                        <a:rPr lang="en-GB" sz="1200" b="1">
                          <a:latin typeface="Calibri"/>
                          <a:ea typeface="Calibri"/>
                          <a:cs typeface="Times New Roman"/>
                        </a:rPr>
                        <a:t>4.00-5.00</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Maths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Algebra</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07000"/>
                        </a:lnSpc>
                        <a:spcAft>
                          <a:spcPts val="0"/>
                        </a:spcAft>
                      </a:pPr>
                      <a:r>
                        <a:rPr lang="en-GB" sz="1200">
                          <a:latin typeface="Calibri"/>
                          <a:ea typeface="Calibri"/>
                          <a:cs typeface="Times New Roman"/>
                        </a:rPr>
                        <a:t>ICT - keywords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a:lnSpc>
                          <a:spcPct val="107000"/>
                        </a:lnSpc>
                        <a:spcAft>
                          <a:spcPts val="0"/>
                        </a:spcAft>
                      </a:pPr>
                      <a:r>
                        <a:rPr lang="en-GB" sz="1200">
                          <a:latin typeface="Calibri"/>
                          <a:ea typeface="Calibri"/>
                          <a:cs typeface="Times New Roman"/>
                        </a:rPr>
                        <a:t>History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Germany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lnSpc>
                          <a:spcPct val="107000"/>
                        </a:lnSpc>
                        <a:spcAft>
                          <a:spcPts val="0"/>
                        </a:spcAft>
                      </a:pPr>
                      <a:r>
                        <a:rPr lang="en-GB" sz="1200">
                          <a:latin typeface="Calibri"/>
                          <a:ea typeface="Calibri"/>
                          <a:cs typeface="Times New Roman"/>
                        </a:rPr>
                        <a:t>Science</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Biology – Food chains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6">
                  <a:txBody>
                    <a:bodyPr/>
                    <a:lstStyle/>
                    <a:p>
                      <a:pPr marL="71755" marR="71755" algn="ctr">
                        <a:lnSpc>
                          <a:spcPct val="107000"/>
                        </a:lnSpc>
                        <a:spcAft>
                          <a:spcPts val="0"/>
                        </a:spcAft>
                      </a:pPr>
                      <a:r>
                        <a:rPr lang="en-GB" sz="1200" dirty="0">
                          <a:latin typeface="Calibri"/>
                          <a:ea typeface="Calibri"/>
                          <a:cs typeface="Times New Roman"/>
                        </a:rPr>
                        <a:t>Night Off</a:t>
                      </a:r>
                      <a:endParaRPr lang="en-GB" sz="1050" dirty="0">
                        <a:latin typeface="Calibri"/>
                        <a:ea typeface="Calibri"/>
                        <a:cs typeface="Times New Roman"/>
                      </a:endParaRPr>
                    </a:p>
                  </a:txBody>
                  <a:tcPr marL="45467" marR="4546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a:latin typeface="Calibri"/>
                          <a:ea typeface="Calibri"/>
                          <a:cs typeface="Times New Roman"/>
                        </a:rPr>
                        <a:t>9.30 – 10.30</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dirty="0">
                          <a:latin typeface="Calibri"/>
                          <a:ea typeface="Calibri"/>
                          <a:cs typeface="Times New Roman"/>
                        </a:rPr>
                        <a:t>English</a:t>
                      </a:r>
                      <a:endParaRPr lang="en-GB" sz="1050" dirty="0">
                        <a:latin typeface="Calibri"/>
                        <a:ea typeface="Calibri"/>
                        <a:cs typeface="Times New Roman"/>
                      </a:endParaRPr>
                    </a:p>
                    <a:p>
                      <a:pPr algn="l">
                        <a:lnSpc>
                          <a:spcPct val="107000"/>
                        </a:lnSpc>
                        <a:spcAft>
                          <a:spcPts val="0"/>
                        </a:spcAft>
                      </a:pPr>
                      <a:r>
                        <a:rPr lang="en-GB" sz="1200" dirty="0">
                          <a:latin typeface="Calibri"/>
                          <a:ea typeface="Calibri"/>
                          <a:cs typeface="Times New Roman"/>
                        </a:rPr>
                        <a:t>Literature</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GB" sz="1200">
                          <a:latin typeface="Calibri"/>
                          <a:ea typeface="Calibri"/>
                          <a:cs typeface="Times New Roman"/>
                        </a:rPr>
                        <a:t>Maths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shape</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878495">
                <a:tc>
                  <a:txBody>
                    <a:bodyPr/>
                    <a:lstStyle/>
                    <a:p>
                      <a:pPr algn="l">
                        <a:lnSpc>
                          <a:spcPct val="107000"/>
                        </a:lnSpc>
                        <a:spcAft>
                          <a:spcPts val="0"/>
                        </a:spcAft>
                      </a:pPr>
                      <a:r>
                        <a:rPr lang="en-GB" sz="1200" b="1">
                          <a:latin typeface="Calibri"/>
                          <a:ea typeface="Calibri"/>
                          <a:cs typeface="Times New Roman"/>
                        </a:rPr>
                        <a:t>5.00-6.00</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English - Shakespeare</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GB" sz="1200">
                          <a:latin typeface="Calibri"/>
                          <a:ea typeface="Calibri"/>
                          <a:cs typeface="Times New Roman"/>
                        </a:rPr>
                        <a:t>French - vocab</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l">
                        <a:lnSpc>
                          <a:spcPct val="107000"/>
                        </a:lnSpc>
                        <a:spcAft>
                          <a:spcPts val="0"/>
                        </a:spcAft>
                      </a:pPr>
                      <a:r>
                        <a:rPr lang="en-GB" sz="1200">
                          <a:latin typeface="Calibri"/>
                          <a:ea typeface="Calibri"/>
                          <a:cs typeface="Times New Roman"/>
                        </a:rPr>
                        <a:t>ICT</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l">
                        <a:lnSpc>
                          <a:spcPct val="107000"/>
                        </a:lnSpc>
                        <a:spcAft>
                          <a:spcPts val="0"/>
                        </a:spcAft>
                      </a:pPr>
                      <a:r>
                        <a:rPr lang="en-GB" sz="1200">
                          <a:latin typeface="Calibri"/>
                          <a:ea typeface="Calibri"/>
                          <a:cs typeface="Times New Roman"/>
                        </a:rPr>
                        <a:t>Geog - tourism</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c>
                  <a:txBody>
                    <a:bodyPr/>
                    <a:lstStyle/>
                    <a:p>
                      <a:pPr algn="l">
                        <a:lnSpc>
                          <a:spcPct val="107000"/>
                        </a:lnSpc>
                        <a:spcAft>
                          <a:spcPts val="0"/>
                        </a:spcAft>
                      </a:pPr>
                      <a:r>
                        <a:rPr lang="en-GB" sz="1200">
                          <a:latin typeface="Calibri"/>
                          <a:ea typeface="Calibri"/>
                          <a:cs typeface="Times New Roman"/>
                        </a:rPr>
                        <a:t>10.30 – 11.30 </a:t>
                      </a: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Science</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Physics - Elec</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1200">
                          <a:latin typeface="Calibri"/>
                          <a:ea typeface="Calibri"/>
                          <a:cs typeface="Times New Roman"/>
                        </a:rPr>
                        <a:t>English – practice exam</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79734">
                <a:tc>
                  <a:txBody>
                    <a:bodyPr/>
                    <a:lstStyle/>
                    <a:p>
                      <a:pPr algn="l">
                        <a:lnSpc>
                          <a:spcPct val="107000"/>
                        </a:lnSpc>
                        <a:spcAft>
                          <a:spcPts val="0"/>
                        </a:spcAft>
                      </a:pPr>
                      <a:r>
                        <a:rPr lang="en-GB" sz="1200" b="1">
                          <a:latin typeface="Calibri"/>
                          <a:ea typeface="Calibri"/>
                          <a:cs typeface="Times New Roman"/>
                        </a:rPr>
                        <a:t>6.00-6.30</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dirty="0">
                          <a:latin typeface="Calibri"/>
                          <a:ea typeface="Calibri"/>
                          <a:cs typeface="Times New Roman"/>
                        </a:rPr>
                        <a:t>Dinner</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dirty="0">
                          <a:latin typeface="Calibri"/>
                          <a:ea typeface="Calibri"/>
                          <a:cs typeface="Times New Roman"/>
                        </a:rPr>
                        <a:t>Dinner</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dirty="0">
                          <a:latin typeface="Calibri"/>
                          <a:ea typeface="Calibri"/>
                          <a:cs typeface="Times New Roman"/>
                        </a:rPr>
                        <a:t>Dinner</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1200" dirty="0">
                          <a:latin typeface="Calibri"/>
                          <a:ea typeface="Calibri"/>
                          <a:cs typeface="Times New Roman"/>
                        </a:rPr>
                        <a:t>Dinner</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c>
                  <a:txBody>
                    <a:bodyPr/>
                    <a:lstStyle/>
                    <a:p>
                      <a:pPr algn="l">
                        <a:lnSpc>
                          <a:spcPct val="107000"/>
                        </a:lnSpc>
                        <a:spcAft>
                          <a:spcPts val="0"/>
                        </a:spcAft>
                      </a:pPr>
                      <a:r>
                        <a:rPr lang="en-GB" sz="1200">
                          <a:latin typeface="Calibri"/>
                          <a:ea typeface="Calibri"/>
                          <a:cs typeface="Times New Roman"/>
                        </a:rPr>
                        <a:t>11.30-4.30</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l">
                        <a:lnSpc>
                          <a:spcPct val="107000"/>
                        </a:lnSpc>
                        <a:spcAft>
                          <a:spcPts val="0"/>
                        </a:spcAft>
                      </a:pPr>
                      <a:r>
                        <a:rPr lang="en-GB" sz="1200" dirty="0">
                          <a:latin typeface="Calibri"/>
                          <a:ea typeface="Calibri"/>
                          <a:cs typeface="Times New Roman"/>
                        </a:rPr>
                        <a:t>Socialise with friends, spend time with family etc</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3"/>
                  </a:ext>
                </a:extLst>
              </a:tr>
              <a:tr h="878495">
                <a:tc>
                  <a:txBody>
                    <a:bodyPr/>
                    <a:lstStyle/>
                    <a:p>
                      <a:pPr algn="l">
                        <a:lnSpc>
                          <a:spcPct val="107000"/>
                        </a:lnSpc>
                        <a:spcAft>
                          <a:spcPts val="0"/>
                        </a:spcAft>
                      </a:pPr>
                      <a:r>
                        <a:rPr lang="en-GB" sz="1200" b="1">
                          <a:latin typeface="Calibri"/>
                          <a:ea typeface="Calibri"/>
                          <a:cs typeface="Times New Roman"/>
                        </a:rPr>
                        <a:t>6.30-7.30</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Science</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Physics - Forces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1200">
                          <a:latin typeface="Calibri"/>
                          <a:ea typeface="Calibri"/>
                          <a:cs typeface="Times New Roman"/>
                        </a:rPr>
                        <a:t>Maths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Trig</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07000"/>
                        </a:lnSpc>
                        <a:spcAft>
                          <a:spcPts val="0"/>
                        </a:spcAft>
                      </a:pPr>
                      <a:r>
                        <a:rPr lang="en-GB" sz="1200" dirty="0">
                          <a:latin typeface="Calibri"/>
                          <a:ea typeface="Calibri"/>
                          <a:cs typeface="Times New Roman"/>
                        </a:rPr>
                        <a:t>French - reading</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a:txBody>
                    <a:bodyPr/>
                    <a:lstStyle/>
                    <a:p>
                      <a:pPr algn="l">
                        <a:lnSpc>
                          <a:spcPct val="107000"/>
                        </a:lnSpc>
                        <a:spcAft>
                          <a:spcPts val="0"/>
                        </a:spcAft>
                      </a:pPr>
                      <a:r>
                        <a:rPr lang="en-GB" sz="1200">
                          <a:latin typeface="Calibri"/>
                          <a:ea typeface="Calibri"/>
                          <a:cs typeface="Times New Roman"/>
                        </a:rPr>
                        <a:t>History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Medicine</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vMerge="1">
                  <a:txBody>
                    <a:bodyPr/>
                    <a:lstStyle/>
                    <a:p>
                      <a:endParaRPr lang="en-GB"/>
                    </a:p>
                  </a:txBody>
                  <a:tcPr/>
                </a:tc>
                <a:tc>
                  <a:txBody>
                    <a:bodyPr/>
                    <a:lstStyle/>
                    <a:p>
                      <a:pPr algn="l">
                        <a:lnSpc>
                          <a:spcPct val="107000"/>
                        </a:lnSpc>
                        <a:spcAft>
                          <a:spcPts val="0"/>
                        </a:spcAft>
                      </a:pPr>
                      <a:r>
                        <a:rPr lang="en-GB" sz="1200">
                          <a:latin typeface="Calibri"/>
                          <a:ea typeface="Calibri"/>
                          <a:cs typeface="Times New Roman"/>
                        </a:rPr>
                        <a:t>4.30-5.30</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Maths – practice paper</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07000"/>
                        </a:lnSpc>
                        <a:spcAft>
                          <a:spcPts val="0"/>
                        </a:spcAft>
                      </a:pPr>
                      <a:r>
                        <a:rPr lang="en-GB" sz="1200">
                          <a:latin typeface="Calibri"/>
                          <a:ea typeface="Calibri"/>
                          <a:cs typeface="Times New Roman"/>
                        </a:rPr>
                        <a:t>Science</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Chemistry – Atoms / etc</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878495">
                <a:tc>
                  <a:txBody>
                    <a:bodyPr/>
                    <a:lstStyle/>
                    <a:p>
                      <a:pPr algn="l">
                        <a:lnSpc>
                          <a:spcPct val="107000"/>
                        </a:lnSpc>
                        <a:spcAft>
                          <a:spcPts val="0"/>
                        </a:spcAft>
                      </a:pPr>
                      <a:r>
                        <a:rPr lang="en-GB" sz="1200" b="1">
                          <a:latin typeface="Calibri"/>
                          <a:ea typeface="Calibri"/>
                          <a:cs typeface="Times New Roman"/>
                        </a:rPr>
                        <a:t>7.30 – 8.15</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TV/computer</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a:lnSpc>
                          <a:spcPct val="107000"/>
                        </a:lnSpc>
                        <a:spcAft>
                          <a:spcPts val="0"/>
                        </a:spcAft>
                      </a:pPr>
                      <a:r>
                        <a:rPr lang="en-GB" sz="1200">
                          <a:latin typeface="Calibri"/>
                          <a:ea typeface="Calibri"/>
                          <a:cs typeface="Times New Roman"/>
                        </a:rPr>
                        <a:t>English - poetry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lnSpc>
                          <a:spcPct val="107000"/>
                        </a:lnSpc>
                        <a:spcAft>
                          <a:spcPts val="0"/>
                        </a:spcAft>
                      </a:pPr>
                      <a:r>
                        <a:rPr lang="en-GB" sz="1200">
                          <a:latin typeface="Calibri"/>
                          <a:ea typeface="Calibri"/>
                          <a:cs typeface="Times New Roman"/>
                        </a:rPr>
                        <a:t>TV/computer</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a:lnSpc>
                          <a:spcPct val="107000"/>
                        </a:lnSpc>
                        <a:spcAft>
                          <a:spcPts val="0"/>
                        </a:spcAft>
                      </a:pPr>
                      <a:r>
                        <a:rPr lang="en-GB" sz="1200">
                          <a:latin typeface="Calibri"/>
                          <a:ea typeface="Calibri"/>
                          <a:cs typeface="Times New Roman"/>
                        </a:rPr>
                        <a:t>ICT – practice paper</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vMerge="1">
                  <a:txBody>
                    <a:bodyPr/>
                    <a:lstStyle/>
                    <a:p>
                      <a:endParaRPr lang="en-GB"/>
                    </a:p>
                  </a:txBody>
                  <a:tcPr/>
                </a:tc>
                <a:tc>
                  <a:txBody>
                    <a:bodyPr/>
                    <a:lstStyle/>
                    <a:p>
                      <a:pPr algn="l">
                        <a:lnSpc>
                          <a:spcPct val="107000"/>
                        </a:lnSpc>
                        <a:spcAft>
                          <a:spcPts val="0"/>
                        </a:spcAft>
                      </a:pPr>
                      <a:r>
                        <a:rPr lang="en-GB" sz="1200">
                          <a:latin typeface="Calibri"/>
                          <a:ea typeface="Calibri"/>
                          <a:cs typeface="Times New Roman"/>
                        </a:rPr>
                        <a:t>5.30 – 6.30 </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10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History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Germany</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l">
                        <a:lnSpc>
                          <a:spcPct val="107000"/>
                        </a:lnSpc>
                        <a:spcAft>
                          <a:spcPts val="0"/>
                        </a:spcAft>
                      </a:pPr>
                      <a:r>
                        <a:rPr lang="en-GB" sz="1200">
                          <a:latin typeface="Calibri"/>
                          <a:ea typeface="Calibri"/>
                          <a:cs typeface="Times New Roman"/>
                        </a:rPr>
                        <a:t>Geog – Hostile worlds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r h="875126">
                <a:tc>
                  <a:txBody>
                    <a:bodyPr/>
                    <a:lstStyle/>
                    <a:p>
                      <a:pPr algn="l">
                        <a:lnSpc>
                          <a:spcPct val="107000"/>
                        </a:lnSpc>
                        <a:spcAft>
                          <a:spcPts val="0"/>
                        </a:spcAft>
                      </a:pPr>
                      <a:r>
                        <a:rPr lang="en-GB" sz="1200" b="1">
                          <a:latin typeface="Calibri"/>
                          <a:ea typeface="Calibri"/>
                          <a:cs typeface="Times New Roman"/>
                        </a:rPr>
                        <a:t>8.15 – 9.00</a:t>
                      </a:r>
                      <a:endParaRPr lang="en-GB" sz="1050">
                        <a:latin typeface="Calibri"/>
                        <a:ea typeface="Calibri"/>
                        <a:cs typeface="Times New Roman"/>
                      </a:endParaRPr>
                    </a:p>
                    <a:p>
                      <a:pPr algn="l">
                        <a:lnSpc>
                          <a:spcPct val="107000"/>
                        </a:lnSpc>
                        <a:spcAft>
                          <a:spcPts val="0"/>
                        </a:spcAft>
                      </a:pPr>
                      <a:r>
                        <a:rPr lang="en-GB" sz="1050" b="1">
                          <a:latin typeface="Calibri"/>
                          <a:ea typeface="Calibri"/>
                          <a:cs typeface="Times New Roman"/>
                        </a:rPr>
                        <a:t>(with 5 min break)</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200">
                          <a:latin typeface="Calibri"/>
                          <a:ea typeface="Calibri"/>
                          <a:cs typeface="Times New Roman"/>
                        </a:rPr>
                        <a:t>Geog - coasts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a:lnSpc>
                          <a:spcPct val="107000"/>
                        </a:lnSpc>
                        <a:spcAft>
                          <a:spcPts val="0"/>
                        </a:spcAft>
                      </a:pPr>
                      <a:r>
                        <a:rPr lang="en-GB" sz="1200">
                          <a:latin typeface="Calibri"/>
                          <a:ea typeface="Calibri"/>
                          <a:cs typeface="Times New Roman"/>
                        </a:rPr>
                        <a:t>Science</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Chemistry – Acids/Bases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07000"/>
                        </a:lnSpc>
                        <a:spcAft>
                          <a:spcPts val="0"/>
                        </a:spcAft>
                      </a:pPr>
                      <a:r>
                        <a:rPr lang="en-GB" sz="1200">
                          <a:latin typeface="Calibri"/>
                          <a:ea typeface="Calibri"/>
                          <a:cs typeface="Times New Roman"/>
                        </a:rPr>
                        <a:t>Maths -</a:t>
                      </a:r>
                      <a:endParaRPr lang="en-GB" sz="1050">
                        <a:latin typeface="Calibri"/>
                        <a:ea typeface="Calibri"/>
                        <a:cs typeface="Times New Roman"/>
                      </a:endParaRPr>
                    </a:p>
                    <a:p>
                      <a:pPr algn="l">
                        <a:lnSpc>
                          <a:spcPct val="107000"/>
                        </a:lnSpc>
                        <a:spcAft>
                          <a:spcPts val="0"/>
                        </a:spcAft>
                      </a:pPr>
                      <a:r>
                        <a:rPr lang="en-GB" sz="1200">
                          <a:latin typeface="Calibri"/>
                          <a:ea typeface="Calibri"/>
                          <a:cs typeface="Times New Roman"/>
                        </a:rPr>
                        <a:t>Pythagoras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a:lnSpc>
                          <a:spcPct val="107000"/>
                        </a:lnSpc>
                        <a:spcAft>
                          <a:spcPts val="0"/>
                        </a:spcAft>
                      </a:pPr>
                      <a:r>
                        <a:rPr lang="en-GB" sz="1200">
                          <a:latin typeface="Calibri"/>
                          <a:ea typeface="Calibri"/>
                          <a:cs typeface="Times New Roman"/>
                        </a:rPr>
                        <a:t>French</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FF"/>
                    </a:solidFill>
                  </a:tcPr>
                </a:tc>
                <a:tc vMerge="1">
                  <a:txBody>
                    <a:bodyPr/>
                    <a:lstStyle/>
                    <a:p>
                      <a:endParaRPr lang="en-GB"/>
                    </a:p>
                  </a:txBody>
                  <a:tcPr/>
                </a:tc>
                <a:tc>
                  <a:txBody>
                    <a:bodyPr/>
                    <a:lstStyle/>
                    <a:p>
                      <a:pPr algn="l">
                        <a:lnSpc>
                          <a:spcPct val="107000"/>
                        </a:lnSpc>
                        <a:spcAft>
                          <a:spcPts val="0"/>
                        </a:spcAft>
                      </a:pPr>
                      <a:r>
                        <a:rPr lang="en-GB" sz="1200">
                          <a:latin typeface="Calibri"/>
                          <a:ea typeface="Calibri"/>
                          <a:cs typeface="Times New Roman"/>
                        </a:rPr>
                        <a:t>6.30- onwards</a:t>
                      </a:r>
                      <a:endParaRPr lang="en-GB" sz="105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l">
                        <a:lnSpc>
                          <a:spcPct val="107000"/>
                        </a:lnSpc>
                        <a:spcAft>
                          <a:spcPts val="0"/>
                        </a:spcAft>
                      </a:pPr>
                      <a:r>
                        <a:rPr lang="en-GB" sz="1200" dirty="0">
                          <a:latin typeface="Calibri"/>
                          <a:ea typeface="Calibri"/>
                          <a:cs typeface="Times New Roman"/>
                        </a:rPr>
                        <a:t>Do some reading, watch TV, have dinner etc. and put in more revision if you feel you need to</a:t>
                      </a:r>
                      <a:endParaRPr lang="en-GB" sz="1050" dirty="0">
                        <a:latin typeface="Calibri"/>
                        <a:ea typeface="Calibri"/>
                        <a:cs typeface="Times New Roman"/>
                      </a:endParaRPr>
                    </a:p>
                  </a:txBody>
                  <a:tcPr marL="45467" marR="454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extLst>
                  <a:ext uri="{0D108BD9-81ED-4DB2-BD59-A6C34878D82A}">
                    <a16:rowId xmlns:a16="http://schemas.microsoft.com/office/drawing/2014/main" val="10006"/>
                  </a:ext>
                </a:extLst>
              </a:tr>
            </a:tbl>
          </a:graphicData>
        </a:graphic>
      </p:graphicFrame>
      <p:pic>
        <p:nvPicPr>
          <p:cNvPr id="6" name="Picture 5"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3" name="Oval 2"/>
          <p:cNvSpPr/>
          <p:nvPr/>
        </p:nvSpPr>
        <p:spPr>
          <a:xfrm>
            <a:off x="2566219" y="1298588"/>
            <a:ext cx="870155" cy="52419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49264" y="1309102"/>
            <a:ext cx="870155" cy="52419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1166" y="3097542"/>
            <a:ext cx="1681317" cy="1477328"/>
          </a:xfrm>
          <a:prstGeom prst="rect">
            <a:avLst/>
          </a:prstGeom>
          <a:solidFill>
            <a:schemeClr val="bg1"/>
          </a:solidFill>
          <a:ln>
            <a:solidFill>
              <a:srgbClr val="FF0000"/>
            </a:solidFill>
          </a:ln>
        </p:spPr>
        <p:txBody>
          <a:bodyPr wrap="square" rtlCol="0">
            <a:spAutoFit/>
          </a:bodyPr>
          <a:lstStyle/>
          <a:p>
            <a:r>
              <a:rPr lang="en-GB" dirty="0">
                <a:solidFill>
                  <a:srgbClr val="FF0000"/>
                </a:solidFill>
              </a:rPr>
              <a:t>You decide on the timings so that they suit you and your family</a:t>
            </a:r>
          </a:p>
        </p:txBody>
      </p:sp>
      <p:cxnSp>
        <p:nvCxnSpPr>
          <p:cNvPr id="10" name="Straight Arrow Connector 9"/>
          <p:cNvCxnSpPr/>
          <p:nvPr/>
        </p:nvCxnSpPr>
        <p:spPr>
          <a:xfrm flipV="1">
            <a:off x="1917290" y="3274142"/>
            <a:ext cx="648929" cy="1393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917290" y="3891941"/>
            <a:ext cx="6331974" cy="4793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504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2" name="Title 1"/>
          <p:cNvSpPr>
            <a:spLocks noGrp="1"/>
          </p:cNvSpPr>
          <p:nvPr>
            <p:ph type="title"/>
          </p:nvPr>
        </p:nvSpPr>
        <p:spPr>
          <a:xfrm>
            <a:off x="2858729" y="365126"/>
            <a:ext cx="8821994" cy="814746"/>
          </a:xfrm>
          <a:solidFill>
            <a:srgbClr val="F4CB1C"/>
          </a:solidFill>
        </p:spPr>
        <p:txBody>
          <a:bodyPr vert="horz" lIns="91440" tIns="45720" rIns="91440" bIns="45720" rtlCol="0" anchor="b">
            <a:normAutofit/>
          </a:bodyPr>
          <a:lstStyle/>
          <a:p>
            <a:pPr algn="ctr"/>
            <a:r>
              <a:rPr lang="en-GB" sz="4800" dirty="0">
                <a:latin typeface="+mn-lt"/>
              </a:rPr>
              <a:t>Make your own! (Do it in pencil!)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7078625"/>
              </p:ext>
            </p:extLst>
          </p:nvPr>
        </p:nvGraphicFramePr>
        <p:xfrm>
          <a:off x="2983677" y="1662515"/>
          <a:ext cx="8357833" cy="4697364"/>
        </p:xfrm>
        <a:graphic>
          <a:graphicData uri="http://schemas.openxmlformats.org/drawingml/2006/table">
            <a:tbl>
              <a:tblPr/>
              <a:tblGrid>
                <a:gridCol w="624709">
                  <a:extLst>
                    <a:ext uri="{9D8B030D-6E8A-4147-A177-3AD203B41FA5}">
                      <a16:colId xmlns:a16="http://schemas.microsoft.com/office/drawing/2014/main" val="20000"/>
                    </a:ext>
                  </a:extLst>
                </a:gridCol>
                <a:gridCol w="1045155">
                  <a:extLst>
                    <a:ext uri="{9D8B030D-6E8A-4147-A177-3AD203B41FA5}">
                      <a16:colId xmlns:a16="http://schemas.microsoft.com/office/drawing/2014/main" val="20001"/>
                    </a:ext>
                  </a:extLst>
                </a:gridCol>
                <a:gridCol w="1045722">
                  <a:extLst>
                    <a:ext uri="{9D8B030D-6E8A-4147-A177-3AD203B41FA5}">
                      <a16:colId xmlns:a16="http://schemas.microsoft.com/office/drawing/2014/main" val="20002"/>
                    </a:ext>
                  </a:extLst>
                </a:gridCol>
                <a:gridCol w="1045722">
                  <a:extLst>
                    <a:ext uri="{9D8B030D-6E8A-4147-A177-3AD203B41FA5}">
                      <a16:colId xmlns:a16="http://schemas.microsoft.com/office/drawing/2014/main" val="20003"/>
                    </a:ext>
                  </a:extLst>
                </a:gridCol>
                <a:gridCol w="961747">
                  <a:extLst>
                    <a:ext uri="{9D8B030D-6E8A-4147-A177-3AD203B41FA5}">
                      <a16:colId xmlns:a16="http://schemas.microsoft.com/office/drawing/2014/main" val="20004"/>
                    </a:ext>
                  </a:extLst>
                </a:gridCol>
                <a:gridCol w="884580">
                  <a:extLst>
                    <a:ext uri="{9D8B030D-6E8A-4147-A177-3AD203B41FA5}">
                      <a16:colId xmlns:a16="http://schemas.microsoft.com/office/drawing/2014/main" val="20005"/>
                    </a:ext>
                  </a:extLst>
                </a:gridCol>
                <a:gridCol w="646838">
                  <a:extLst>
                    <a:ext uri="{9D8B030D-6E8A-4147-A177-3AD203B41FA5}">
                      <a16:colId xmlns:a16="http://schemas.microsoft.com/office/drawing/2014/main" val="20006"/>
                    </a:ext>
                  </a:extLst>
                </a:gridCol>
                <a:gridCol w="1045722">
                  <a:extLst>
                    <a:ext uri="{9D8B030D-6E8A-4147-A177-3AD203B41FA5}">
                      <a16:colId xmlns:a16="http://schemas.microsoft.com/office/drawing/2014/main" val="20007"/>
                    </a:ext>
                  </a:extLst>
                </a:gridCol>
                <a:gridCol w="1057638">
                  <a:extLst>
                    <a:ext uri="{9D8B030D-6E8A-4147-A177-3AD203B41FA5}">
                      <a16:colId xmlns:a16="http://schemas.microsoft.com/office/drawing/2014/main" val="20008"/>
                    </a:ext>
                  </a:extLst>
                </a:gridCol>
              </a:tblGrid>
              <a:tr h="681911">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1200">
                          <a:latin typeface="Calibri"/>
                          <a:ea typeface="Calibri"/>
                          <a:cs typeface="Times New Roman"/>
                        </a:rPr>
                        <a:t>Mon</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a:latin typeface="Calibri"/>
                          <a:ea typeface="Calibri"/>
                          <a:cs typeface="Times New Roman"/>
                        </a:rPr>
                        <a:t>Tue</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a:latin typeface="Calibri"/>
                          <a:ea typeface="Calibri"/>
                          <a:cs typeface="Times New Roman"/>
                        </a:rPr>
                        <a:t>Wed</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a:latin typeface="Calibri"/>
                          <a:ea typeface="Calibri"/>
                          <a:cs typeface="Times New Roman"/>
                        </a:rPr>
                        <a:t>Thurs</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a:latin typeface="Calibri"/>
                          <a:ea typeface="Calibri"/>
                          <a:cs typeface="Times New Roman"/>
                        </a:rPr>
                        <a:t>Fri</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r>
                        <a:rPr lang="en-GB" sz="1200">
                          <a:latin typeface="Calibri"/>
                          <a:ea typeface="Calibri"/>
                          <a:cs typeface="Times New Roman"/>
                        </a:rPr>
                        <a:t>Sat</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en-GB" sz="1200">
                          <a:latin typeface="Calibri"/>
                          <a:ea typeface="Calibri"/>
                          <a:cs typeface="Times New Roman"/>
                        </a:rPr>
                        <a:t>Sun</a:t>
                      </a:r>
                      <a:endParaRPr lang="en-GB" sz="9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81911">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5898">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81911">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81911">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81911">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81911">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7000"/>
                        </a:lnSpc>
                        <a:spcAft>
                          <a:spcPts val="0"/>
                        </a:spcAft>
                      </a:pPr>
                      <a:endParaRPr lang="en-GB" sz="120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endParaRPr lang="en-GB" sz="1200" dirty="0">
                        <a:latin typeface="Calibri"/>
                        <a:ea typeface="Calibri"/>
                        <a:cs typeface="Times New Roman"/>
                      </a:endParaRPr>
                    </a:p>
                  </a:txBody>
                  <a:tcPr marL="57318" marR="57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6" name="Picture 5"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Tree>
    <p:extLst>
      <p:ext uri="{BB962C8B-B14F-4D97-AF65-F5344CB8AC3E}">
        <p14:creationId xmlns:p14="http://schemas.microsoft.com/office/powerpoint/2010/main" val="25402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3459"/>
          </a:xfrm>
        </p:spPr>
        <p:style>
          <a:lnRef idx="1">
            <a:schemeClr val="accent1"/>
          </a:lnRef>
          <a:fillRef idx="2">
            <a:schemeClr val="accent1"/>
          </a:fillRef>
          <a:effectRef idx="1">
            <a:schemeClr val="accent1"/>
          </a:effectRef>
          <a:fontRef idx="minor">
            <a:schemeClr val="dk1"/>
          </a:fontRef>
        </p:style>
        <p:txBody>
          <a:bodyPr/>
          <a:lstStyle/>
          <a:p>
            <a:pPr algn="ctr"/>
            <a:r>
              <a:rPr lang="en-GB" dirty="0"/>
              <a:t>Exam Conditions</a:t>
            </a:r>
          </a:p>
        </p:txBody>
      </p:sp>
      <p:sp>
        <p:nvSpPr>
          <p:cNvPr id="3" name="Content Placeholder 2"/>
          <p:cNvSpPr>
            <a:spLocks noGrp="1"/>
          </p:cNvSpPr>
          <p:nvPr>
            <p:ph idx="1"/>
          </p:nvPr>
        </p:nvSpPr>
        <p:spPr>
          <a:xfrm>
            <a:off x="478172" y="1524000"/>
            <a:ext cx="11425806" cy="4968875"/>
          </a:xfrm>
        </p:spPr>
        <p:style>
          <a:lnRef idx="1">
            <a:schemeClr val="accent1"/>
          </a:lnRef>
          <a:fillRef idx="2">
            <a:schemeClr val="accent1"/>
          </a:fillRef>
          <a:effectRef idx="1">
            <a:schemeClr val="accent1"/>
          </a:effectRef>
          <a:fontRef idx="minor">
            <a:schemeClr val="dk1"/>
          </a:fontRef>
        </p:style>
        <p:txBody>
          <a:bodyPr>
            <a:normAutofit fontScale="92500"/>
          </a:bodyPr>
          <a:lstStyle/>
          <a:p>
            <a:r>
              <a:rPr lang="en-GB" sz="4000" dirty="0"/>
              <a:t>Silence at all times in the exam room.</a:t>
            </a:r>
          </a:p>
          <a:p>
            <a:r>
              <a:rPr lang="en-GB" sz="4000" dirty="0"/>
              <a:t>Mobile phones and smart watches switched off and in your bag.</a:t>
            </a:r>
          </a:p>
          <a:p>
            <a:r>
              <a:rPr lang="en-GB" sz="4000" dirty="0"/>
              <a:t>Do not leave your seat.</a:t>
            </a:r>
          </a:p>
          <a:p>
            <a:r>
              <a:rPr lang="en-GB" sz="4000" dirty="0"/>
              <a:t>Raise your hand to speak to your teacher – wait until they have come to your desk to speak.</a:t>
            </a:r>
          </a:p>
          <a:p>
            <a:r>
              <a:rPr lang="en-GB" sz="4000" dirty="0"/>
              <a:t>No turning round or making contact with other students.</a:t>
            </a:r>
          </a:p>
          <a:p>
            <a:r>
              <a:rPr lang="en-GB" sz="4000" dirty="0"/>
              <a:t>No revision materials in pockets or on the desk.</a:t>
            </a:r>
          </a:p>
          <a:p>
            <a:pPr marL="0" indent="0">
              <a:buNone/>
            </a:pPr>
            <a:endParaRPr lang="en-GB" dirty="0"/>
          </a:p>
        </p:txBody>
      </p:sp>
    </p:spTree>
    <p:extLst>
      <p:ext uri="{BB962C8B-B14F-4D97-AF65-F5344CB8AC3E}">
        <p14:creationId xmlns:p14="http://schemas.microsoft.com/office/powerpoint/2010/main" val="200884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vectorstock_1727643.jpg">
            <a:extLst>
              <a:ext uri="{FF2B5EF4-FFF2-40B4-BE49-F238E27FC236}">
                <a16:creationId xmlns:a16="http://schemas.microsoft.com/office/drawing/2014/main" id="{5FE4C38F-3F8F-4AB3-83D5-AB236D069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sp>
        <p:nvSpPr>
          <p:cNvPr id="14" name="Title 1">
            <a:extLst>
              <a:ext uri="{FF2B5EF4-FFF2-40B4-BE49-F238E27FC236}">
                <a16:creationId xmlns:a16="http://schemas.microsoft.com/office/drawing/2014/main" id="{8AB137D4-1083-4947-8EBE-526E55EDE91F}"/>
              </a:ext>
            </a:extLst>
          </p:cNvPr>
          <p:cNvSpPr txBox="1">
            <a:spLocks/>
          </p:cNvSpPr>
          <p:nvPr/>
        </p:nvSpPr>
        <p:spPr>
          <a:xfrm>
            <a:off x="2985939" y="211231"/>
            <a:ext cx="6220119" cy="587500"/>
          </a:xfrm>
          <a:prstGeom prst="rect">
            <a:avLst/>
          </a:prstGeom>
          <a:solidFill>
            <a:srgbClr val="F4CB1C"/>
          </a:solidFill>
        </p:spPr>
        <p:txBody>
          <a:bodyPr vert="horz" lIns="91440" tIns="45720" rIns="91440" bIns="45720" rtlCol="0" anchor="b">
            <a:normAutofit/>
          </a:bodyPr>
          <a:lstStyle>
            <a:defPPr>
              <a:defRPr lang="en-US"/>
            </a:defPPr>
            <a:lvl1pPr algn="ctr">
              <a:lnSpc>
                <a:spcPct val="90000"/>
              </a:lnSpc>
              <a:spcBef>
                <a:spcPct val="0"/>
              </a:spcBef>
              <a:buNone/>
              <a:defRPr sz="480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alibri" panose="020F0502020204030204"/>
                <a:ea typeface="+mj-ea"/>
                <a:cs typeface="+mj-cs"/>
              </a:rPr>
              <a:t>Subject revision map</a:t>
            </a:r>
            <a:endParaRPr kumimoji="0" lang="en-GB" sz="36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00" y="1025439"/>
            <a:ext cx="10991369" cy="493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186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ctorstock_172764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477"/>
            <a:ext cx="12191999" cy="6858000"/>
          </a:xfrm>
          <a:prstGeom prst="rect">
            <a:avLst/>
          </a:prstGeom>
        </p:spPr>
      </p:pic>
      <p:pic>
        <p:nvPicPr>
          <p:cNvPr id="5" name="Picture 4" descr="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567"/>
            <a:ext cx="2163651" cy="2163651"/>
          </a:xfrm>
          <a:prstGeom prst="rect">
            <a:avLst/>
          </a:prstGeom>
        </p:spPr>
      </p:pic>
      <p:sp>
        <p:nvSpPr>
          <p:cNvPr id="2" name="Cloud Callout 1"/>
          <p:cNvSpPr/>
          <p:nvPr/>
        </p:nvSpPr>
        <p:spPr>
          <a:xfrm>
            <a:off x="5074275" y="143567"/>
            <a:ext cx="5409127" cy="3348507"/>
          </a:xfrm>
          <a:prstGeom prst="cloudCallout">
            <a:avLst>
              <a:gd name="adj1" fmla="val -50119"/>
              <a:gd name="adj2" fmla="val 6365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do you study?  What are your best techniques and tips?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007" y="2973945"/>
            <a:ext cx="3549203" cy="3549203"/>
          </a:xfrm>
          <a:prstGeom prst="rect">
            <a:avLst/>
          </a:prstGeom>
        </p:spPr>
      </p:pic>
    </p:spTree>
    <p:extLst>
      <p:ext uri="{BB962C8B-B14F-4D97-AF65-F5344CB8AC3E}">
        <p14:creationId xmlns:p14="http://schemas.microsoft.com/office/powerpoint/2010/main" val="485241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B9956C06E2604EA62CD62FCA600DCE" ma:contentTypeVersion="35" ma:contentTypeDescription="Create a new document." ma:contentTypeScope="" ma:versionID="4494d7082566468319ac1739e92e0f11">
  <xsd:schema xmlns:xsd="http://www.w3.org/2001/XMLSchema" xmlns:xs="http://www.w3.org/2001/XMLSchema" xmlns:p="http://schemas.microsoft.com/office/2006/metadata/properties" xmlns:ns3="6a72a397-c4a8-44a7-bd11-7fe4dcc6121e" xmlns:ns4="ce2d5f36-245c-457c-9ced-9933dfbb91a1" targetNamespace="http://schemas.microsoft.com/office/2006/metadata/properties" ma:root="true" ma:fieldsID="316ad8f74e946ea536c36c6ae07cde25" ns3:_="" ns4:_="">
    <xsd:import namespace="6a72a397-c4a8-44a7-bd11-7fe4dcc6121e"/>
    <xsd:import namespace="ce2d5f36-245c-457c-9ced-9933dfbb91a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72a397-c4a8-44a7-bd11-7fe4dcc612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d5f36-245c-457c-9ced-9933dfbb91a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NotebookType" ma:index="14" nillable="true" ma:displayName="Notebook Type" ma:internalName="NotebookType">
      <xsd:simpleType>
        <xsd:restriction base="dms:Text"/>
      </xsd:simpleType>
    </xsd:element>
    <xsd:element name="FolderType" ma:index="15" nillable="true" ma:displayName="Folder Type" ma:internalName="FolderType">
      <xsd:simpleType>
        <xsd:restriction base="dms:Text"/>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msChannelId" ma:index="18" nillable="true" ma:displayName="Teams Channel Id" ma:internalName="TeamsChannelId">
      <xsd:simpleType>
        <xsd:restriction base="dms:Text"/>
      </xsd:simpleType>
    </xsd:element>
    <xsd:element name="Owner" ma:index="19"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0" nillable="true" ma:displayName="Math Settings" ma:internalName="Math_Settings">
      <xsd:simpleType>
        <xsd:restriction base="dms:Text"/>
      </xsd:simpleType>
    </xsd:element>
    <xsd:element name="DefaultSectionNames" ma:index="21" nillable="true" ma:displayName="Default Section Names" ma:internalName="DefaultSectionNames">
      <xsd:simpleType>
        <xsd:restriction base="dms:Note">
          <xsd:maxLength value="255"/>
        </xsd:restriction>
      </xsd:simpleType>
    </xsd:element>
    <xsd:element name="Templates" ma:index="22" nillable="true" ma:displayName="Templates" ma:internalName="Templates">
      <xsd:simpleType>
        <xsd:restriction base="dms:Note">
          <xsd:maxLength value="255"/>
        </xsd:restriction>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6" nillable="true" ma:displayName="Distribution Groups" ma:internalName="Distribution_Groups">
      <xsd:simpleType>
        <xsd:restriction base="dms:Note">
          <xsd:maxLength value="255"/>
        </xsd:restriction>
      </xsd:simpleType>
    </xsd:element>
    <xsd:element name="LMS_Mappings" ma:index="27" nillable="true" ma:displayName="LMS Mappings" ma:internalName="LMS_Mappings">
      <xsd:simpleType>
        <xsd:restriction base="dms:Note">
          <xsd:maxLength value="255"/>
        </xsd:restriction>
      </xsd:simpleType>
    </xsd:element>
    <xsd:element name="Invited_Teachers" ma:index="28" nillable="true" ma:displayName="Invited Teachers" ma:internalName="Invited_Teachers">
      <xsd:simpleType>
        <xsd:restriction base="dms:Note">
          <xsd:maxLength value="255"/>
        </xsd:restriction>
      </xsd:simpleType>
    </xsd:element>
    <xsd:element name="Invited_Students" ma:index="29" nillable="true" ma:displayName="Invited Students" ma:internalName="Invited_Students">
      <xsd:simpleType>
        <xsd:restriction base="dms:Note">
          <xsd:maxLength value="255"/>
        </xsd:restriction>
      </xsd:simpleType>
    </xsd:element>
    <xsd:element name="Self_Registration_Enabled" ma:index="30" nillable="true" ma:displayName="Self Registration Enabled" ma:internalName="Self_Registration_Enabled">
      <xsd:simpleType>
        <xsd:restriction base="dms:Boolean"/>
      </xsd:simpleType>
    </xsd:element>
    <xsd:element name="Has_Teacher_Only_SectionGroup" ma:index="31" nillable="true" ma:displayName="Has Teacher Only SectionGroup" ma:internalName="Has_Teacher_Only_SectionGroup">
      <xsd:simpleType>
        <xsd:restriction base="dms:Boolean"/>
      </xsd:simpleType>
    </xsd:element>
    <xsd:element name="Is_Collaboration_Space_Locked" ma:index="32" nillable="true" ma:displayName="Is Collaboration Space Locked" ma:internalName="Is_Collaboration_Space_Locked">
      <xsd:simpleType>
        <xsd:restriction base="dms:Boolean"/>
      </xsd:simpleType>
    </xsd:element>
    <xsd:element name="IsNotebookLocked" ma:index="33" nillable="true" ma:displayName="Is Notebook Locked" ma:internalName="IsNotebookLocked">
      <xsd:simpleType>
        <xsd:restriction base="dms:Boolean"/>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AutoTags" ma:index="36" nillable="true" ma:displayName="Tags" ma:internalName="MediaServiceAutoTags"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_activity" ma:index="4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ath_Settings xmlns="ce2d5f36-245c-457c-9ced-9933dfbb91a1" xsi:nil="true"/>
    <Owner xmlns="ce2d5f36-245c-457c-9ced-9933dfbb91a1">
      <UserInfo>
        <DisplayName/>
        <AccountId xsi:nil="true"/>
        <AccountType/>
      </UserInfo>
    </Owner>
    <Distribution_Groups xmlns="ce2d5f36-245c-457c-9ced-9933dfbb91a1" xsi:nil="true"/>
    <LMS_Mappings xmlns="ce2d5f36-245c-457c-9ced-9933dfbb91a1" xsi:nil="true"/>
    <_activity xmlns="ce2d5f36-245c-457c-9ced-9933dfbb91a1" xsi:nil="true"/>
    <NotebookType xmlns="ce2d5f36-245c-457c-9ced-9933dfbb91a1" xsi:nil="true"/>
    <IsNotebookLocked xmlns="ce2d5f36-245c-457c-9ced-9933dfbb91a1" xsi:nil="true"/>
    <Templates xmlns="ce2d5f36-245c-457c-9ced-9933dfbb91a1" xsi:nil="true"/>
    <Students xmlns="ce2d5f36-245c-457c-9ced-9933dfbb91a1">
      <UserInfo>
        <DisplayName/>
        <AccountId xsi:nil="true"/>
        <AccountType/>
      </UserInfo>
    </Students>
    <Student_Groups xmlns="ce2d5f36-245c-457c-9ced-9933dfbb91a1">
      <UserInfo>
        <DisplayName/>
        <AccountId xsi:nil="true"/>
        <AccountType/>
      </UserInfo>
    </Student_Groups>
    <TeamsChannelId xmlns="ce2d5f36-245c-457c-9ced-9933dfbb91a1" xsi:nil="true"/>
    <Self_Registration_Enabled xmlns="ce2d5f36-245c-457c-9ced-9933dfbb91a1" xsi:nil="true"/>
    <Has_Teacher_Only_SectionGroup xmlns="ce2d5f36-245c-457c-9ced-9933dfbb91a1" xsi:nil="true"/>
    <CultureName xmlns="ce2d5f36-245c-457c-9ced-9933dfbb91a1" xsi:nil="true"/>
    <Invited_Students xmlns="ce2d5f36-245c-457c-9ced-9933dfbb91a1" xsi:nil="true"/>
    <Is_Collaboration_Space_Locked xmlns="ce2d5f36-245c-457c-9ced-9933dfbb91a1" xsi:nil="true"/>
    <FolderType xmlns="ce2d5f36-245c-457c-9ced-9933dfbb91a1" xsi:nil="true"/>
    <Teachers xmlns="ce2d5f36-245c-457c-9ced-9933dfbb91a1">
      <UserInfo>
        <DisplayName/>
        <AccountId xsi:nil="true"/>
        <AccountType/>
      </UserInfo>
    </Teachers>
    <AppVersion xmlns="ce2d5f36-245c-457c-9ced-9933dfbb91a1" xsi:nil="true"/>
    <Invited_Teachers xmlns="ce2d5f36-245c-457c-9ced-9933dfbb91a1" xsi:nil="true"/>
    <DefaultSectionNames xmlns="ce2d5f36-245c-457c-9ced-9933dfbb91a1" xsi:nil="true"/>
  </documentManagement>
</p:properties>
</file>

<file path=customXml/itemProps1.xml><?xml version="1.0" encoding="utf-8"?>
<ds:datastoreItem xmlns:ds="http://schemas.openxmlformats.org/officeDocument/2006/customXml" ds:itemID="{339C1B0A-D4E7-4340-A94A-9D4023D03F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72a397-c4a8-44a7-bd11-7fe4dcc6121e"/>
    <ds:schemaRef ds:uri="ce2d5f36-245c-457c-9ced-9933dfbb9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16F1BD-6C8C-4F22-A632-6F3EB3822094}">
  <ds:schemaRefs>
    <ds:schemaRef ds:uri="http://schemas.microsoft.com/sharepoint/v3/contenttype/forms"/>
  </ds:schemaRefs>
</ds:datastoreItem>
</file>

<file path=customXml/itemProps3.xml><?xml version="1.0" encoding="utf-8"?>
<ds:datastoreItem xmlns:ds="http://schemas.openxmlformats.org/officeDocument/2006/customXml" ds:itemID="{CC84FD19-0D22-4291-A305-D6B5D07FA6E4}">
  <ds:schemaRefs>
    <ds:schemaRef ds:uri="http://purl.org/dc/dcmitype/"/>
    <ds:schemaRef ds:uri="6a72a397-c4a8-44a7-bd11-7fe4dcc6121e"/>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ce2d5f36-245c-457c-9ced-9933dfbb91a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305</TotalTime>
  <Words>1832</Words>
  <Application>Microsoft Office PowerPoint</Application>
  <PresentationFormat>Widescreen</PresentationFormat>
  <Paragraphs>232</Paragraphs>
  <Slides>22</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Algerian</vt:lpstr>
      <vt:lpstr>Arial</vt:lpstr>
      <vt:lpstr>Calibri</vt:lpstr>
      <vt:lpstr>Calibri Light</vt:lpstr>
      <vt:lpstr>Office Theme</vt:lpstr>
      <vt:lpstr>1_Office Theme</vt:lpstr>
      <vt:lpstr>PowerPoint Presentation</vt:lpstr>
      <vt:lpstr>PowerPoint Presentation</vt:lpstr>
      <vt:lpstr>PowerPoint Presentation</vt:lpstr>
      <vt:lpstr>Revision Timetables</vt:lpstr>
      <vt:lpstr>Example....</vt:lpstr>
      <vt:lpstr>Make your own! (Do it in pencil!)</vt:lpstr>
      <vt:lpstr>Exam 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Woolwich 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dc:creator>
  <cp:lastModifiedBy>Miss. C. JimenezMiranda</cp:lastModifiedBy>
  <cp:revision>50</cp:revision>
  <dcterms:created xsi:type="dcterms:W3CDTF">2017-06-12T18:52:34Z</dcterms:created>
  <dcterms:modified xsi:type="dcterms:W3CDTF">2022-12-13T11:14:55Z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0x0101004AB9956C06E2604EA62CD62FCA600DCE</vt:lpwstr>
  </property>
</Properties>
</file>